
<file path=[Content_Types].xml><?xml version="1.0" encoding="utf-8"?>
<Types xmlns="http://schemas.openxmlformats.org/package/2006/content-types">
  <Default Extension="xml" ContentType="application/xml"/>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3"/>
  </p:notesMasterIdLst>
  <p:sldIdLst>
    <p:sldId id="283" r:id="rId2"/>
    <p:sldId id="256" r:id="rId3"/>
    <p:sldId id="257" r:id="rId4"/>
    <p:sldId id="258" r:id="rId5"/>
    <p:sldId id="259" r:id="rId6"/>
    <p:sldId id="260" r:id="rId7"/>
    <p:sldId id="261" r:id="rId8"/>
    <p:sldId id="264" r:id="rId9"/>
    <p:sldId id="263" r:id="rId10"/>
    <p:sldId id="265" r:id="rId11"/>
    <p:sldId id="266" r:id="rId12"/>
    <p:sldId id="267" r:id="rId13"/>
    <p:sldId id="272" r:id="rId14"/>
    <p:sldId id="268" r:id="rId15"/>
    <p:sldId id="269" r:id="rId16"/>
    <p:sldId id="270" r:id="rId17"/>
    <p:sldId id="271" r:id="rId18"/>
    <p:sldId id="273" r:id="rId19"/>
    <p:sldId id="274" r:id="rId20"/>
    <p:sldId id="275" r:id="rId21"/>
    <p:sldId id="276" r:id="rId22"/>
    <p:sldId id="277" r:id="rId23"/>
    <p:sldId id="278" r:id="rId24"/>
    <p:sldId id="279" r:id="rId25"/>
    <p:sldId id="282" r:id="rId26"/>
    <p:sldId id="284" r:id="rId27"/>
    <p:sldId id="280" r:id="rId28"/>
    <p:sldId id="281" r:id="rId29"/>
    <p:sldId id="285" r:id="rId30"/>
    <p:sldId id="296" r:id="rId31"/>
    <p:sldId id="298" r:id="rId32"/>
    <p:sldId id="297" r:id="rId33"/>
    <p:sldId id="286" r:id="rId34"/>
    <p:sldId id="287" r:id="rId35"/>
    <p:sldId id="289" r:id="rId36"/>
    <p:sldId id="290" r:id="rId37"/>
    <p:sldId id="293" r:id="rId38"/>
    <p:sldId id="291" r:id="rId39"/>
    <p:sldId id="292" r:id="rId40"/>
    <p:sldId id="295" r:id="rId41"/>
    <p:sldId id="262" r:id="rId42"/>
  </p:sldIdLst>
  <p:sldSz cx="12192000" cy="6858000"/>
  <p:notesSz cx="6669088" cy="987266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453D431-5589-47A8-A80E-4EFF798F96BC}">
          <p14:sldIdLst>
            <p14:sldId id="283"/>
          </p14:sldIdLst>
        </p14:section>
        <p14:section name="P1 -- Network Technologies" id="{66A3ACEB-9CB8-43E0-97C2-5036E8DF405A}">
          <p14:sldIdLst>
            <p14:sldId id="256"/>
            <p14:sldId id="257"/>
            <p14:sldId id="258"/>
            <p14:sldId id="259"/>
            <p14:sldId id="260"/>
            <p14:sldId id="261"/>
            <p14:sldId id="264"/>
            <p14:sldId id="263"/>
            <p14:sldId id="265"/>
            <p14:sldId id="266"/>
            <p14:sldId id="267"/>
            <p14:sldId id="272"/>
            <p14:sldId id="268"/>
            <p14:sldId id="269"/>
            <p14:sldId id="270"/>
            <p14:sldId id="271"/>
            <p14:sldId id="273"/>
            <p14:sldId id="274"/>
            <p14:sldId id="275"/>
            <p14:sldId id="276"/>
            <p14:sldId id="277"/>
            <p14:sldId id="278"/>
          </p14:sldIdLst>
        </p14:section>
        <p14:section name="P2 -- Networking Tools" id="{A7690060-F5CB-4165-9DF4-15D2E73256F2}">
          <p14:sldIdLst>
            <p14:sldId id="279"/>
            <p14:sldId id="282"/>
            <p14:sldId id="284"/>
            <p14:sldId id="280"/>
            <p14:sldId id="281"/>
            <p14:sldId id="285"/>
            <p14:sldId id="296"/>
            <p14:sldId id="298"/>
            <p14:sldId id="297"/>
          </p14:sldIdLst>
        </p14:section>
        <p14:section name="P3 -- Emerging Technologies" id="{F6ABEA22-C121-4480-9D65-13283BAE5698}">
          <p14:sldIdLst>
            <p14:sldId id="286"/>
            <p14:sldId id="287"/>
            <p14:sldId id="289"/>
            <p14:sldId id="290"/>
            <p14:sldId id="293"/>
            <p14:sldId id="291"/>
            <p14:sldId id="292"/>
          </p14:sldIdLst>
        </p14:section>
        <p14:section name="Conclusion" id="{FA266E6D-ADCB-4C99-B44C-371284DDD505}">
          <p14:sldIdLst>
            <p14:sldId id="295"/>
            <p14:sldId id="262"/>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791" autoAdjust="0"/>
    <p:restoredTop sz="65428" autoAdjust="0"/>
  </p:normalViewPr>
  <p:slideViewPr>
    <p:cSldViewPr snapToGrid="0">
      <p:cViewPr>
        <p:scale>
          <a:sx n="91" d="100"/>
          <a:sy n="91" d="100"/>
        </p:scale>
        <p:origin x="2040" y="368"/>
      </p:cViewPr>
      <p:guideLst/>
    </p:cSldViewPr>
  </p:slideViewPr>
  <p:outlineViewPr>
    <p:cViewPr>
      <p:scale>
        <a:sx n="33" d="100"/>
        <a:sy n="33" d="100"/>
      </p:scale>
      <p:origin x="0" y="0"/>
    </p:cViewPr>
  </p:outlineViewPr>
  <p:notesTextViewPr>
    <p:cViewPr>
      <p:scale>
        <a:sx n="125" d="100"/>
        <a:sy n="125" d="100"/>
      </p:scale>
      <p:origin x="0" y="0"/>
    </p:cViewPr>
  </p:notesTextViewPr>
  <p:sorterViewPr>
    <p:cViewPr>
      <p:scale>
        <a:sx n="100" d="100"/>
        <a:sy n="100" d="100"/>
      </p:scale>
      <p:origin x="0" y="-12128"/>
    </p:cViewPr>
  </p:sorterViewPr>
  <p:notesViewPr>
    <p:cSldViewPr snapToGrid="0">
      <p:cViewPr varScale="1">
        <p:scale>
          <a:sx n="109" d="100"/>
          <a:sy n="109" d="100"/>
        </p:scale>
        <p:origin x="4448" y="200"/>
      </p:cViewPr>
      <p:guideLst/>
    </p:cSldViewPr>
  </p:notes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theme" Target="theme/theme1.xml"/><Relationship Id="rId47"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notesMaster" Target="notesMasters/notesMaster1.xml"/><Relationship Id="rId44" Type="http://schemas.openxmlformats.org/officeDocument/2006/relationships/presProps" Target="presProps.xml"/><Relationship Id="rId45"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889938" cy="49534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777607" y="0"/>
            <a:ext cx="2889938" cy="495348"/>
          </a:xfrm>
          <a:prstGeom prst="rect">
            <a:avLst/>
          </a:prstGeom>
        </p:spPr>
        <p:txBody>
          <a:bodyPr vert="horz" lIns="91440" tIns="45720" rIns="91440" bIns="45720" rtlCol="0"/>
          <a:lstStyle>
            <a:lvl1pPr algn="r">
              <a:defRPr sz="1200"/>
            </a:lvl1pPr>
          </a:lstStyle>
          <a:p>
            <a:fld id="{01A3559E-9FA8-46E5-A02A-CDD4CF930232}" type="datetimeFigureOut">
              <a:rPr lang="en-GB" smtClean="0"/>
              <a:t>10/11/2015</a:t>
            </a:fld>
            <a:endParaRPr lang="en-GB"/>
          </a:p>
        </p:txBody>
      </p:sp>
      <p:sp>
        <p:nvSpPr>
          <p:cNvPr id="4" name="Slide Image Placeholder 3"/>
          <p:cNvSpPr>
            <a:spLocks noGrp="1" noRot="1" noChangeAspect="1"/>
          </p:cNvSpPr>
          <p:nvPr>
            <p:ph type="sldImg" idx="2"/>
          </p:nvPr>
        </p:nvSpPr>
        <p:spPr>
          <a:xfrm>
            <a:off x="373063" y="1233488"/>
            <a:ext cx="5922962" cy="3332162"/>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66909" y="4751219"/>
            <a:ext cx="5335270" cy="3887361"/>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9377317"/>
            <a:ext cx="2889938" cy="49534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777607" y="9377317"/>
            <a:ext cx="2889938" cy="495347"/>
          </a:xfrm>
          <a:prstGeom prst="rect">
            <a:avLst/>
          </a:prstGeom>
        </p:spPr>
        <p:txBody>
          <a:bodyPr vert="horz" lIns="91440" tIns="45720" rIns="91440" bIns="45720" rtlCol="0" anchor="b"/>
          <a:lstStyle>
            <a:lvl1pPr algn="r">
              <a:defRPr sz="1200"/>
            </a:lvl1pPr>
          </a:lstStyle>
          <a:p>
            <a:fld id="{42C2AD5E-CEDF-4B98-9DE6-9012C0AA7ECB}" type="slidenum">
              <a:rPr lang="en-GB" smtClean="0"/>
              <a:t>‹#›</a:t>
            </a:fld>
            <a:endParaRPr lang="en-GB"/>
          </a:p>
        </p:txBody>
      </p:sp>
    </p:spTree>
    <p:extLst>
      <p:ext uri="{BB962C8B-B14F-4D97-AF65-F5344CB8AC3E}">
        <p14:creationId xmlns:p14="http://schemas.microsoft.com/office/powerpoint/2010/main" val="21841777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smtClean="0"/>
              <a:t>Intro</a:t>
            </a:r>
          </a:p>
          <a:p>
            <a:r>
              <a:rPr lang="en-US" b="0" u="none" dirty="0" smtClean="0"/>
              <a:t>In</a:t>
            </a:r>
            <a:r>
              <a:rPr lang="en-US" b="0" u="none" baseline="0" dirty="0" smtClean="0"/>
              <a:t> this presentation I will outline networking technologies, tools, management and emerging technologies in the computing world.</a:t>
            </a:r>
          </a:p>
          <a:p>
            <a:r>
              <a:rPr lang="en-US" b="0" u="none" dirty="0" smtClean="0"/>
              <a:t>I will also talk some about fault management</a:t>
            </a:r>
            <a:r>
              <a:rPr lang="en-US" b="0" u="none" baseline="0" dirty="0" smtClean="0"/>
              <a:t>, and how to </a:t>
            </a:r>
            <a:r>
              <a:rPr lang="en-US" b="0" u="none" baseline="0" smtClean="0"/>
              <a:t>maintain networks</a:t>
            </a:r>
            <a:r>
              <a:rPr lang="en-US" b="0" u="none" baseline="0" dirty="0" smtClean="0"/>
              <a:t>.</a:t>
            </a:r>
            <a:endParaRPr lang="en-GB" b="0" u="none" dirty="0"/>
          </a:p>
        </p:txBody>
      </p:sp>
      <p:sp>
        <p:nvSpPr>
          <p:cNvPr id="4" name="Slide Number Placeholder 3"/>
          <p:cNvSpPr>
            <a:spLocks noGrp="1"/>
          </p:cNvSpPr>
          <p:nvPr>
            <p:ph type="sldNum" sz="quarter" idx="10"/>
          </p:nvPr>
        </p:nvSpPr>
        <p:spPr/>
        <p:txBody>
          <a:bodyPr/>
          <a:lstStyle/>
          <a:p>
            <a:fld id="{42C2AD5E-CEDF-4B98-9DE6-9012C0AA7ECB}" type="slidenum">
              <a:rPr lang="en-GB" smtClean="0"/>
              <a:t>1</a:t>
            </a:fld>
            <a:endParaRPr lang="en-GB"/>
          </a:p>
        </p:txBody>
      </p:sp>
    </p:spTree>
    <p:extLst>
      <p:ext uri="{BB962C8B-B14F-4D97-AF65-F5344CB8AC3E}">
        <p14:creationId xmlns:p14="http://schemas.microsoft.com/office/powerpoint/2010/main" val="24625792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Was designed</a:t>
            </a:r>
            <a:r>
              <a:rPr lang="en-US" baseline="0" dirty="0" smtClean="0"/>
              <a:t> to replace the outdated and insecure telnet protocol.</a:t>
            </a:r>
          </a:p>
          <a:p>
            <a:r>
              <a:rPr lang="en-US" dirty="0" smtClean="0"/>
              <a:t>While it is usually</a:t>
            </a:r>
            <a:r>
              <a:rPr lang="en-US" baseline="0" dirty="0" smtClean="0"/>
              <a:t> used to execute commands remotely, you can also use SSH to tunnel X server connections for remote GUI use, use </a:t>
            </a:r>
            <a:r>
              <a:rPr lang="en-US" baseline="0" dirty="0" err="1" smtClean="0"/>
              <a:t>scp</a:t>
            </a:r>
            <a:r>
              <a:rPr lang="en-US" baseline="0" dirty="0" smtClean="0"/>
              <a:t> for file transfers over SSH, as a full fledged VPN and many others</a:t>
            </a:r>
          </a:p>
          <a:p>
            <a:endParaRPr lang="en-US" baseline="0" dirty="0" smtClean="0"/>
          </a:p>
          <a:p>
            <a:endParaRPr lang="en-GB" dirty="0"/>
          </a:p>
        </p:txBody>
      </p:sp>
      <p:sp>
        <p:nvSpPr>
          <p:cNvPr id="4" name="Slide Number Placeholder 3"/>
          <p:cNvSpPr>
            <a:spLocks noGrp="1"/>
          </p:cNvSpPr>
          <p:nvPr>
            <p:ph type="sldNum" sz="quarter" idx="10"/>
          </p:nvPr>
        </p:nvSpPr>
        <p:spPr/>
        <p:txBody>
          <a:bodyPr/>
          <a:lstStyle/>
          <a:p>
            <a:fld id="{42C2AD5E-CEDF-4B98-9DE6-9012C0AA7ECB}" type="slidenum">
              <a:rPr lang="en-GB" smtClean="0"/>
              <a:t>10</a:t>
            </a:fld>
            <a:endParaRPr lang="en-GB"/>
          </a:p>
        </p:txBody>
      </p:sp>
    </p:spTree>
    <p:extLst>
      <p:ext uri="{BB962C8B-B14F-4D97-AF65-F5344CB8AC3E}">
        <p14:creationId xmlns:p14="http://schemas.microsoft.com/office/powerpoint/2010/main" val="23081922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ICMP</a:t>
            </a:r>
            <a:r>
              <a:rPr lang="en-US" baseline="0" dirty="0" smtClean="0"/>
              <a:t> does not have a port as it is not an OSI application layer protocol.</a:t>
            </a:r>
            <a:endParaRPr lang="en-GB" dirty="0"/>
          </a:p>
        </p:txBody>
      </p:sp>
      <p:sp>
        <p:nvSpPr>
          <p:cNvPr id="4" name="Slide Number Placeholder 3"/>
          <p:cNvSpPr>
            <a:spLocks noGrp="1"/>
          </p:cNvSpPr>
          <p:nvPr>
            <p:ph type="sldNum" sz="quarter" idx="10"/>
          </p:nvPr>
        </p:nvSpPr>
        <p:spPr/>
        <p:txBody>
          <a:bodyPr/>
          <a:lstStyle/>
          <a:p>
            <a:fld id="{42C2AD5E-CEDF-4B98-9DE6-9012C0AA7ECB}" type="slidenum">
              <a:rPr lang="en-GB" smtClean="0"/>
              <a:t>11</a:t>
            </a:fld>
            <a:endParaRPr lang="en-GB"/>
          </a:p>
        </p:txBody>
      </p:sp>
    </p:spTree>
    <p:extLst>
      <p:ext uri="{BB962C8B-B14F-4D97-AF65-F5344CB8AC3E}">
        <p14:creationId xmlns:p14="http://schemas.microsoft.com/office/powerpoint/2010/main" val="39516382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I will show some network</a:t>
            </a:r>
            <a:r>
              <a:rPr lang="en-US" baseline="0" dirty="0" smtClean="0"/>
              <a:t> layouts, or topology’s. These constitute how nodes are interconnected in a network, with varying suitability for different applications.</a:t>
            </a:r>
            <a:endParaRPr lang="en-GB" dirty="0"/>
          </a:p>
        </p:txBody>
      </p:sp>
      <p:sp>
        <p:nvSpPr>
          <p:cNvPr id="4" name="Slide Number Placeholder 3"/>
          <p:cNvSpPr>
            <a:spLocks noGrp="1"/>
          </p:cNvSpPr>
          <p:nvPr>
            <p:ph type="sldNum" sz="quarter" idx="10"/>
          </p:nvPr>
        </p:nvSpPr>
        <p:spPr/>
        <p:txBody>
          <a:bodyPr/>
          <a:lstStyle/>
          <a:p>
            <a:fld id="{42C2AD5E-CEDF-4B98-9DE6-9012C0AA7ECB}" type="slidenum">
              <a:rPr lang="en-GB" smtClean="0"/>
              <a:t>12</a:t>
            </a:fld>
            <a:endParaRPr lang="en-GB"/>
          </a:p>
        </p:txBody>
      </p:sp>
    </p:spTree>
    <p:extLst>
      <p:ext uri="{BB962C8B-B14F-4D97-AF65-F5344CB8AC3E}">
        <p14:creationId xmlns:p14="http://schemas.microsoft.com/office/powerpoint/2010/main" val="40828485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42C2AD5E-CEDF-4B98-9DE6-9012C0AA7ECB}" type="slidenum">
              <a:rPr lang="en-GB" smtClean="0"/>
              <a:t>13</a:t>
            </a:fld>
            <a:endParaRPr lang="en-GB"/>
          </a:p>
        </p:txBody>
      </p:sp>
    </p:spTree>
    <p:extLst>
      <p:ext uri="{BB962C8B-B14F-4D97-AF65-F5344CB8AC3E}">
        <p14:creationId xmlns:p14="http://schemas.microsoft.com/office/powerpoint/2010/main" val="2947479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Nodes broadcast a packet in both directions, where it travels along until it is received by the intended node.</a:t>
            </a:r>
          </a:p>
          <a:p>
            <a:r>
              <a:rPr lang="en-US" baseline="0" dirty="0" smtClean="0"/>
              <a:t>Each node in the network checks the destination address and ignores it if it doesn’t match its own. </a:t>
            </a:r>
          </a:p>
          <a:p>
            <a:r>
              <a:rPr lang="en-US" baseline="0" dirty="0" smtClean="0"/>
              <a:t>If the address matches its own, the data is accepted and processed.</a:t>
            </a:r>
          </a:p>
          <a:p>
            <a:endParaRPr lang="en-US" baseline="0" dirty="0" smtClean="0"/>
          </a:p>
          <a:p>
            <a:r>
              <a:rPr lang="en-US" baseline="0" dirty="0" smtClean="0"/>
              <a:t>While easy to implement and easy to add nodes to, the single bus cable gives a single point of failure.</a:t>
            </a:r>
            <a:endParaRPr lang="en-GB" dirty="0"/>
          </a:p>
        </p:txBody>
      </p:sp>
      <p:sp>
        <p:nvSpPr>
          <p:cNvPr id="4" name="Slide Number Placeholder 3"/>
          <p:cNvSpPr>
            <a:spLocks noGrp="1"/>
          </p:cNvSpPr>
          <p:nvPr>
            <p:ph type="sldNum" sz="quarter" idx="10"/>
          </p:nvPr>
        </p:nvSpPr>
        <p:spPr/>
        <p:txBody>
          <a:bodyPr/>
          <a:lstStyle/>
          <a:p>
            <a:fld id="{42C2AD5E-CEDF-4B98-9DE6-9012C0AA7ECB}" type="slidenum">
              <a:rPr lang="en-GB" smtClean="0"/>
              <a:t>14</a:t>
            </a:fld>
            <a:endParaRPr lang="en-GB"/>
          </a:p>
        </p:txBody>
      </p:sp>
    </p:spTree>
    <p:extLst>
      <p:ext uri="{BB962C8B-B14F-4D97-AF65-F5344CB8AC3E}">
        <p14:creationId xmlns:p14="http://schemas.microsoft.com/office/powerpoint/2010/main" val="11315713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a star</a:t>
            </a:r>
            <a:r>
              <a:rPr lang="en-US" baseline="0" dirty="0" smtClean="0"/>
              <a:t> network all network devices are connected to a central node with a point to point connection</a:t>
            </a:r>
          </a:p>
          <a:p>
            <a:r>
              <a:rPr lang="en-US" baseline="0" dirty="0" smtClean="0"/>
              <a:t>All devices are therefore connected to each other via this central node.</a:t>
            </a:r>
          </a:p>
          <a:p>
            <a:endParaRPr lang="en-US" baseline="0" dirty="0" smtClean="0"/>
          </a:p>
          <a:p>
            <a:r>
              <a:rPr lang="en-US" baseline="0" dirty="0" smtClean="0"/>
              <a:t>A star network is easy to implement, and easy to add nodes to as well.</a:t>
            </a:r>
          </a:p>
          <a:p>
            <a:r>
              <a:rPr lang="en-US" baseline="0" dirty="0" smtClean="0"/>
              <a:t>The star topology, however, has a single point of failure in the center node.</a:t>
            </a:r>
            <a:endParaRPr lang="en-GB" dirty="0"/>
          </a:p>
        </p:txBody>
      </p:sp>
      <p:sp>
        <p:nvSpPr>
          <p:cNvPr id="4" name="Slide Number Placeholder 3"/>
          <p:cNvSpPr>
            <a:spLocks noGrp="1"/>
          </p:cNvSpPr>
          <p:nvPr>
            <p:ph type="sldNum" sz="quarter" idx="10"/>
          </p:nvPr>
        </p:nvSpPr>
        <p:spPr/>
        <p:txBody>
          <a:bodyPr/>
          <a:lstStyle/>
          <a:p>
            <a:fld id="{42C2AD5E-CEDF-4B98-9DE6-9012C0AA7ECB}" type="slidenum">
              <a:rPr lang="en-GB" smtClean="0"/>
              <a:t>15</a:t>
            </a:fld>
            <a:endParaRPr lang="en-GB"/>
          </a:p>
        </p:txBody>
      </p:sp>
    </p:spTree>
    <p:extLst>
      <p:ext uri="{BB962C8B-B14F-4D97-AF65-F5344CB8AC3E}">
        <p14:creationId xmlns:p14="http://schemas.microsoft.com/office/powerpoint/2010/main" val="7609797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a ring network each node is connected to two others.</a:t>
            </a:r>
            <a:r>
              <a:rPr lang="en-US" baseline="0" dirty="0" smtClean="0"/>
              <a:t> No end nodes are present, as each is connected to two, so that a ring is formed.</a:t>
            </a:r>
          </a:p>
          <a:p>
            <a:r>
              <a:rPr lang="en-US" baseline="0" dirty="0" smtClean="0"/>
              <a:t>Packets within a ring network travel in one direction, </a:t>
            </a:r>
            <a:endParaRPr lang="en-GB" dirty="0"/>
          </a:p>
        </p:txBody>
      </p:sp>
      <p:sp>
        <p:nvSpPr>
          <p:cNvPr id="4" name="Slide Number Placeholder 3"/>
          <p:cNvSpPr>
            <a:spLocks noGrp="1"/>
          </p:cNvSpPr>
          <p:nvPr>
            <p:ph type="sldNum" sz="quarter" idx="10"/>
          </p:nvPr>
        </p:nvSpPr>
        <p:spPr/>
        <p:txBody>
          <a:bodyPr/>
          <a:lstStyle/>
          <a:p>
            <a:fld id="{42C2AD5E-CEDF-4B98-9DE6-9012C0AA7ECB}" type="slidenum">
              <a:rPr lang="en-GB" smtClean="0"/>
              <a:t>16</a:t>
            </a:fld>
            <a:endParaRPr lang="en-GB"/>
          </a:p>
        </p:txBody>
      </p:sp>
    </p:spTree>
    <p:extLst>
      <p:ext uri="{BB962C8B-B14F-4D97-AF65-F5344CB8AC3E}">
        <p14:creationId xmlns:p14="http://schemas.microsoft.com/office/powerpoint/2010/main" val="40343066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Flooding network’s nodes broadcast</a:t>
            </a:r>
            <a:r>
              <a:rPr lang="en-US" baseline="0" dirty="0" smtClean="0"/>
              <a:t> received data to all connected nodes. Flooding is simple and reliable, and no advanced routing algorithms, techniques, or software is required.</a:t>
            </a:r>
          </a:p>
          <a:p>
            <a:r>
              <a:rPr lang="en-US" baseline="0" dirty="0" smtClean="0"/>
              <a:t>Routing network node’s use path finding and continuous connections to route data.</a:t>
            </a:r>
          </a:p>
          <a:p>
            <a:r>
              <a:rPr lang="en-US" baseline="0" dirty="0" smtClean="0"/>
              <a:t>Routing networks must self heal broken paths when nodes break or become unreliable.</a:t>
            </a:r>
          </a:p>
          <a:p>
            <a:endParaRPr lang="en-US" baseline="0" dirty="0" smtClean="0"/>
          </a:p>
          <a:p>
            <a:r>
              <a:rPr lang="en-US" baseline="0" dirty="0" smtClean="0"/>
              <a:t>Ideal for ad-hoc networks due to their self-healing properties.</a:t>
            </a:r>
            <a:endParaRPr lang="en-GB" dirty="0"/>
          </a:p>
        </p:txBody>
      </p:sp>
      <p:sp>
        <p:nvSpPr>
          <p:cNvPr id="4" name="Slide Number Placeholder 3"/>
          <p:cNvSpPr>
            <a:spLocks noGrp="1"/>
          </p:cNvSpPr>
          <p:nvPr>
            <p:ph type="sldNum" sz="quarter" idx="10"/>
          </p:nvPr>
        </p:nvSpPr>
        <p:spPr/>
        <p:txBody>
          <a:bodyPr/>
          <a:lstStyle/>
          <a:p>
            <a:fld id="{42C2AD5E-CEDF-4B98-9DE6-9012C0AA7ECB}" type="slidenum">
              <a:rPr lang="en-GB" smtClean="0"/>
              <a:t>17</a:t>
            </a:fld>
            <a:endParaRPr lang="en-GB"/>
          </a:p>
        </p:txBody>
      </p:sp>
    </p:spTree>
    <p:extLst>
      <p:ext uri="{BB962C8B-B14F-4D97-AF65-F5344CB8AC3E}">
        <p14:creationId xmlns:p14="http://schemas.microsoft.com/office/powerpoint/2010/main" val="9737378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Various</a:t>
            </a:r>
            <a:r>
              <a:rPr lang="en-US" baseline="0" dirty="0" smtClean="0"/>
              <a:t> d</a:t>
            </a:r>
            <a:r>
              <a:rPr lang="en-US" dirty="0" smtClean="0"/>
              <a:t>evices on</a:t>
            </a:r>
            <a:r>
              <a:rPr lang="en-US" baseline="0" dirty="0" smtClean="0"/>
              <a:t> a network can send, receive, route, filter, monitor and modify packets and data.</a:t>
            </a:r>
            <a:endParaRPr lang="en-GB" dirty="0"/>
          </a:p>
        </p:txBody>
      </p:sp>
      <p:sp>
        <p:nvSpPr>
          <p:cNvPr id="4" name="Slide Number Placeholder 3"/>
          <p:cNvSpPr>
            <a:spLocks noGrp="1"/>
          </p:cNvSpPr>
          <p:nvPr>
            <p:ph type="sldNum" sz="quarter" idx="10"/>
          </p:nvPr>
        </p:nvSpPr>
        <p:spPr/>
        <p:txBody>
          <a:bodyPr/>
          <a:lstStyle/>
          <a:p>
            <a:fld id="{42C2AD5E-CEDF-4B98-9DE6-9012C0AA7ECB}" type="slidenum">
              <a:rPr lang="en-GB" smtClean="0"/>
              <a:t>18</a:t>
            </a:fld>
            <a:endParaRPr lang="en-GB"/>
          </a:p>
        </p:txBody>
      </p:sp>
    </p:spTree>
    <p:extLst>
      <p:ext uri="{BB962C8B-B14F-4D97-AF65-F5344CB8AC3E}">
        <p14:creationId xmlns:p14="http://schemas.microsoft.com/office/powerpoint/2010/main" val="496232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router is a device</a:t>
            </a:r>
            <a:r>
              <a:rPr lang="en-US" baseline="0" dirty="0" smtClean="0"/>
              <a:t> that directs packets between networks.</a:t>
            </a:r>
          </a:p>
          <a:p>
            <a:r>
              <a:rPr lang="en-US" baseline="0" dirty="0" smtClean="0"/>
              <a:t>Routers are commonly used in households to connect to the internet, via an ISP (Internet Service Provider).</a:t>
            </a:r>
            <a:endParaRPr lang="en-GB" dirty="0"/>
          </a:p>
        </p:txBody>
      </p:sp>
      <p:sp>
        <p:nvSpPr>
          <p:cNvPr id="4" name="Slide Number Placeholder 3"/>
          <p:cNvSpPr>
            <a:spLocks noGrp="1"/>
          </p:cNvSpPr>
          <p:nvPr>
            <p:ph type="sldNum" sz="quarter" idx="10"/>
          </p:nvPr>
        </p:nvSpPr>
        <p:spPr/>
        <p:txBody>
          <a:bodyPr/>
          <a:lstStyle/>
          <a:p>
            <a:fld id="{42C2AD5E-CEDF-4B98-9DE6-9012C0AA7ECB}" type="slidenum">
              <a:rPr lang="en-GB" smtClean="0"/>
              <a:t>19</a:t>
            </a:fld>
            <a:endParaRPr lang="en-GB"/>
          </a:p>
        </p:txBody>
      </p:sp>
    </p:spTree>
    <p:extLst>
      <p:ext uri="{BB962C8B-B14F-4D97-AF65-F5344CB8AC3E}">
        <p14:creationId xmlns:p14="http://schemas.microsoft.com/office/powerpoint/2010/main" val="41964853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42C2AD5E-CEDF-4B98-9DE6-9012C0AA7ECB}" type="slidenum">
              <a:rPr lang="en-GB" smtClean="0"/>
              <a:t>2</a:t>
            </a:fld>
            <a:endParaRPr lang="en-GB"/>
          </a:p>
        </p:txBody>
      </p:sp>
    </p:spTree>
    <p:extLst>
      <p:ext uri="{BB962C8B-B14F-4D97-AF65-F5344CB8AC3E}">
        <p14:creationId xmlns:p14="http://schemas.microsoft.com/office/powerpoint/2010/main" val="279265549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switch connects</a:t>
            </a:r>
            <a:r>
              <a:rPr lang="en-US" baseline="0" dirty="0" smtClean="0"/>
              <a:t> nodes over a network using packet switching technology.</a:t>
            </a:r>
          </a:p>
          <a:p>
            <a:endParaRPr lang="en-US" baseline="0" dirty="0" smtClean="0"/>
          </a:p>
          <a:p>
            <a:r>
              <a:rPr lang="en-US" baseline="0" dirty="0" smtClean="0"/>
              <a:t>Some switches operate at multiple levels of the OSI model. These are known as multilayer switches.</a:t>
            </a:r>
          </a:p>
          <a:p>
            <a:r>
              <a:rPr lang="en-US" baseline="0" dirty="0" smtClean="0"/>
              <a:t>Most switches operate on layer 1, acting as simple hubs.</a:t>
            </a:r>
          </a:p>
          <a:p>
            <a:r>
              <a:rPr lang="en-US" baseline="0" dirty="0" smtClean="0"/>
              <a:t>Switches on layer 2 act as bridges, ‘bridging’ small networks together.</a:t>
            </a:r>
          </a:p>
          <a:p>
            <a:endParaRPr lang="en-US" baseline="0" dirty="0" smtClean="0"/>
          </a:p>
          <a:p>
            <a:r>
              <a:rPr lang="en-US" dirty="0" smtClean="0"/>
              <a:t>An</a:t>
            </a:r>
            <a:r>
              <a:rPr lang="en-US" baseline="0" dirty="0" smtClean="0"/>
              <a:t> unmanaged switch is simple and plug and play.</a:t>
            </a:r>
          </a:p>
          <a:p>
            <a:r>
              <a:rPr lang="en-US" baseline="0" dirty="0" smtClean="0"/>
              <a:t>Managed switches have the ability to be configured via a serial cable, telnet or SSH (Secure Shell).</a:t>
            </a:r>
            <a:endParaRPr lang="en-GB" dirty="0"/>
          </a:p>
        </p:txBody>
      </p:sp>
      <p:sp>
        <p:nvSpPr>
          <p:cNvPr id="4" name="Slide Number Placeholder 3"/>
          <p:cNvSpPr>
            <a:spLocks noGrp="1"/>
          </p:cNvSpPr>
          <p:nvPr>
            <p:ph type="sldNum" sz="quarter" idx="10"/>
          </p:nvPr>
        </p:nvSpPr>
        <p:spPr/>
        <p:txBody>
          <a:bodyPr/>
          <a:lstStyle/>
          <a:p>
            <a:fld id="{42C2AD5E-CEDF-4B98-9DE6-9012C0AA7ECB}" type="slidenum">
              <a:rPr lang="en-GB" smtClean="0"/>
              <a:t>20</a:t>
            </a:fld>
            <a:endParaRPr lang="en-GB"/>
          </a:p>
        </p:txBody>
      </p:sp>
    </p:spTree>
    <p:extLst>
      <p:ext uri="{BB962C8B-B14F-4D97-AF65-F5344CB8AC3E}">
        <p14:creationId xmlns:p14="http://schemas.microsoft.com/office/powerpoint/2010/main" val="42001125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Hubs are simple devices used</a:t>
            </a:r>
            <a:r>
              <a:rPr lang="en-US" baseline="0" dirty="0" smtClean="0"/>
              <a:t> in the center of a star topology network.</a:t>
            </a:r>
          </a:p>
          <a:p>
            <a:r>
              <a:rPr lang="en-US" dirty="0" smtClean="0"/>
              <a:t>Hubs operate in the physical layer of</a:t>
            </a:r>
            <a:r>
              <a:rPr lang="en-US" baseline="0" dirty="0" smtClean="0"/>
              <a:t> the OSI model. </a:t>
            </a:r>
          </a:p>
          <a:p>
            <a:r>
              <a:rPr lang="en-US" baseline="0" dirty="0" smtClean="0"/>
              <a:t>Hubs are simple and they echo all incoming packets to all ports, a very insecure practice. Hence they are only really useful for small networks where security is not an issue.</a:t>
            </a:r>
          </a:p>
          <a:p>
            <a:endParaRPr lang="en-US" baseline="0" dirty="0" smtClean="0"/>
          </a:p>
          <a:p>
            <a:endParaRPr lang="en-GB" dirty="0"/>
          </a:p>
        </p:txBody>
      </p:sp>
      <p:sp>
        <p:nvSpPr>
          <p:cNvPr id="4" name="Slide Number Placeholder 3"/>
          <p:cNvSpPr>
            <a:spLocks noGrp="1"/>
          </p:cNvSpPr>
          <p:nvPr>
            <p:ph type="sldNum" sz="quarter" idx="10"/>
          </p:nvPr>
        </p:nvSpPr>
        <p:spPr/>
        <p:txBody>
          <a:bodyPr/>
          <a:lstStyle/>
          <a:p>
            <a:fld id="{42C2AD5E-CEDF-4B98-9DE6-9012C0AA7ECB}" type="slidenum">
              <a:rPr lang="en-GB" smtClean="0"/>
              <a:t>21</a:t>
            </a:fld>
            <a:endParaRPr lang="en-GB"/>
          </a:p>
        </p:txBody>
      </p:sp>
    </p:spTree>
    <p:extLst>
      <p:ext uri="{BB962C8B-B14F-4D97-AF65-F5344CB8AC3E}">
        <p14:creationId xmlns:p14="http://schemas.microsoft.com/office/powerpoint/2010/main" val="194413558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Modems allow</a:t>
            </a:r>
            <a:r>
              <a:rPr lang="en-US" baseline="0" dirty="0" smtClean="0"/>
              <a:t> normal internet traffic to be sent over a phone line.</a:t>
            </a:r>
          </a:p>
          <a:p>
            <a:r>
              <a:rPr lang="en-US" baseline="0" dirty="0" smtClean="0"/>
              <a:t>Modems will modulate data into sounds to be sent over a phone line.</a:t>
            </a:r>
          </a:p>
          <a:p>
            <a:r>
              <a:rPr lang="en-US" baseline="0" dirty="0" smtClean="0"/>
              <a:t>Modems also demodulate sounds into data to be used over a network.</a:t>
            </a:r>
          </a:p>
          <a:p>
            <a:r>
              <a:rPr lang="en-US" baseline="0" dirty="0" smtClean="0"/>
              <a:t>Hence the name </a:t>
            </a:r>
            <a:r>
              <a:rPr lang="en-US" b="1" baseline="0" dirty="0" smtClean="0"/>
              <a:t>Mo</a:t>
            </a:r>
            <a:r>
              <a:rPr lang="en-US" b="0" baseline="0" dirty="0" smtClean="0"/>
              <a:t>dulator-</a:t>
            </a:r>
            <a:r>
              <a:rPr lang="en-US" b="1" baseline="0" dirty="0" smtClean="0"/>
              <a:t>Dem</a:t>
            </a:r>
            <a:r>
              <a:rPr lang="en-US" b="0" u="none" baseline="0" dirty="0" smtClean="0"/>
              <a:t>odulator.</a:t>
            </a:r>
            <a:endParaRPr lang="en-GB" dirty="0"/>
          </a:p>
        </p:txBody>
      </p:sp>
      <p:sp>
        <p:nvSpPr>
          <p:cNvPr id="4" name="Slide Number Placeholder 3"/>
          <p:cNvSpPr>
            <a:spLocks noGrp="1"/>
          </p:cNvSpPr>
          <p:nvPr>
            <p:ph type="sldNum" sz="quarter" idx="10"/>
          </p:nvPr>
        </p:nvSpPr>
        <p:spPr/>
        <p:txBody>
          <a:bodyPr/>
          <a:lstStyle/>
          <a:p>
            <a:fld id="{42C2AD5E-CEDF-4B98-9DE6-9012C0AA7ECB}" type="slidenum">
              <a:rPr lang="en-GB" smtClean="0"/>
              <a:t>22</a:t>
            </a:fld>
            <a:endParaRPr lang="en-GB"/>
          </a:p>
        </p:txBody>
      </p:sp>
    </p:spTree>
    <p:extLst>
      <p:ext uri="{BB962C8B-B14F-4D97-AF65-F5344CB8AC3E}">
        <p14:creationId xmlns:p14="http://schemas.microsoft.com/office/powerpoint/2010/main" val="27830273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many</a:t>
            </a:r>
            <a:r>
              <a:rPr lang="en-US" baseline="0" dirty="0" smtClean="0"/>
              <a:t> devices use Wi-Fi, WAP’s are useful for so called hotspot network, which provide internet in places like coffee shops or restaurants where users may connect for brief periods for under about 2 hours, maybe with a web interface to manage login and payment.</a:t>
            </a:r>
            <a:endParaRPr lang="en-GB" dirty="0"/>
          </a:p>
        </p:txBody>
      </p:sp>
      <p:sp>
        <p:nvSpPr>
          <p:cNvPr id="4" name="Slide Number Placeholder 3"/>
          <p:cNvSpPr>
            <a:spLocks noGrp="1"/>
          </p:cNvSpPr>
          <p:nvPr>
            <p:ph type="sldNum" sz="quarter" idx="10"/>
          </p:nvPr>
        </p:nvSpPr>
        <p:spPr/>
        <p:txBody>
          <a:bodyPr/>
          <a:lstStyle/>
          <a:p>
            <a:fld id="{42C2AD5E-CEDF-4B98-9DE6-9012C0AA7ECB}" type="slidenum">
              <a:rPr lang="en-GB" smtClean="0"/>
              <a:t>23</a:t>
            </a:fld>
            <a:endParaRPr lang="en-GB"/>
          </a:p>
        </p:txBody>
      </p:sp>
    </p:spTree>
    <p:extLst>
      <p:ext uri="{BB962C8B-B14F-4D97-AF65-F5344CB8AC3E}">
        <p14:creationId xmlns:p14="http://schemas.microsoft.com/office/powerpoint/2010/main" val="105015122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 section</a:t>
            </a:r>
            <a:r>
              <a:rPr lang="en-US" baseline="0" dirty="0" smtClean="0"/>
              <a:t> I will go through some of the tools used in networking, fault and performance management of networks and how to use system software to find network assets.</a:t>
            </a:r>
            <a:endParaRPr lang="en-GB" dirty="0"/>
          </a:p>
        </p:txBody>
      </p:sp>
      <p:sp>
        <p:nvSpPr>
          <p:cNvPr id="4" name="Slide Number Placeholder 3"/>
          <p:cNvSpPr>
            <a:spLocks noGrp="1"/>
          </p:cNvSpPr>
          <p:nvPr>
            <p:ph type="sldNum" sz="quarter" idx="10"/>
          </p:nvPr>
        </p:nvSpPr>
        <p:spPr/>
        <p:txBody>
          <a:bodyPr/>
          <a:lstStyle/>
          <a:p>
            <a:fld id="{42C2AD5E-CEDF-4B98-9DE6-9012C0AA7ECB}" type="slidenum">
              <a:rPr lang="en-GB" smtClean="0"/>
              <a:t>24</a:t>
            </a:fld>
            <a:endParaRPr lang="en-GB"/>
          </a:p>
        </p:txBody>
      </p:sp>
    </p:spTree>
    <p:extLst>
      <p:ext uri="{BB962C8B-B14F-4D97-AF65-F5344CB8AC3E}">
        <p14:creationId xmlns:p14="http://schemas.microsoft.com/office/powerpoint/2010/main" val="317512400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Nmap</a:t>
            </a:r>
            <a:r>
              <a:rPr lang="en-US" baseline="0" dirty="0" smtClean="0"/>
              <a:t> is a tool for scanning and mapping networks. It was originally written by Gordon Lyon, known by his pseudonym of Fyodor </a:t>
            </a:r>
            <a:r>
              <a:rPr lang="en-US" baseline="0" dirty="0" err="1" smtClean="0"/>
              <a:t>Vaskovich</a:t>
            </a:r>
            <a:r>
              <a:rPr lang="en-US" baseline="0" dirty="0" smtClean="0"/>
              <a:t>), in 1997 as an article in the online hacking magazine </a:t>
            </a:r>
            <a:r>
              <a:rPr lang="en-US" baseline="0" dirty="0" err="1" smtClean="0"/>
              <a:t>Phrack</a:t>
            </a:r>
            <a:r>
              <a:rPr lang="en-US" baseline="0" dirty="0" smtClean="0"/>
              <a:t>, with complete source code.</a:t>
            </a:r>
          </a:p>
          <a:p>
            <a:endParaRPr lang="en-US" baseline="0" dirty="0" smtClean="0"/>
          </a:p>
          <a:p>
            <a:r>
              <a:rPr lang="en-US" baseline="0" dirty="0" smtClean="0"/>
              <a:t>Nmap scans over an IP range, pinging each target and waiting for a response, then compiling a list of all running hosts or devices.</a:t>
            </a:r>
          </a:p>
          <a:p>
            <a:r>
              <a:rPr lang="en-US" baseline="0" dirty="0" smtClean="0"/>
              <a:t>Nmap can scan in a silent and visible modes, silent mode giving the ability to scan a network without being detected. </a:t>
            </a:r>
          </a:p>
          <a:p>
            <a:endParaRPr lang="en-US" baseline="0" dirty="0" smtClean="0"/>
          </a:p>
          <a:p>
            <a:r>
              <a:rPr lang="en-US" baseline="0" dirty="0" smtClean="0"/>
              <a:t>Aside from regular IP mapping Nmap can scan hosts for open ports, which may be vulnerable to attack.</a:t>
            </a:r>
          </a:p>
          <a:p>
            <a:endParaRPr lang="en-US" dirty="0" smtClean="0"/>
          </a:p>
          <a:p>
            <a:r>
              <a:rPr lang="en-US" dirty="0" smtClean="0"/>
              <a:t>Nmap is a rather</a:t>
            </a:r>
            <a:r>
              <a:rPr lang="en-US" baseline="0" dirty="0" smtClean="0"/>
              <a:t> controversial tool. </a:t>
            </a:r>
            <a:r>
              <a:rPr lang="en-US" baseline="0" dirty="0" err="1" smtClean="0"/>
              <a:t>Nmap’s</a:t>
            </a:r>
            <a:r>
              <a:rPr lang="en-US" baseline="0" dirty="0" smtClean="0"/>
              <a:t> wide range of features and wide availability lead to it being used maliciously by ‘hackers’.</a:t>
            </a:r>
          </a:p>
          <a:p>
            <a:r>
              <a:rPr lang="en-US" baseline="0" dirty="0" smtClean="0"/>
              <a:t>Nmap is also freely available and licensed under a free software license, specifically the GNU GPL. This means it is very easily obtainable and legally allowed to be spread around via third party websites or physical media. </a:t>
            </a:r>
            <a:endParaRPr lang="en-GB" dirty="0"/>
          </a:p>
        </p:txBody>
      </p:sp>
      <p:sp>
        <p:nvSpPr>
          <p:cNvPr id="4" name="Slide Number Placeholder 3"/>
          <p:cNvSpPr>
            <a:spLocks noGrp="1"/>
          </p:cNvSpPr>
          <p:nvPr>
            <p:ph type="sldNum" sz="quarter" idx="10"/>
          </p:nvPr>
        </p:nvSpPr>
        <p:spPr/>
        <p:txBody>
          <a:bodyPr/>
          <a:lstStyle/>
          <a:p>
            <a:fld id="{42C2AD5E-CEDF-4B98-9DE6-9012C0AA7ECB}" type="slidenum">
              <a:rPr lang="en-GB" smtClean="0"/>
              <a:t>25</a:t>
            </a:fld>
            <a:endParaRPr lang="en-GB"/>
          </a:p>
        </p:txBody>
      </p:sp>
    </p:spTree>
    <p:extLst>
      <p:ext uri="{BB962C8B-B14F-4D97-AF65-F5344CB8AC3E}">
        <p14:creationId xmlns:p14="http://schemas.microsoft.com/office/powerpoint/2010/main" val="131770814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Wireshark is a packet sniffing</a:t>
            </a:r>
            <a:r>
              <a:rPr lang="en-US" baseline="0" dirty="0" smtClean="0"/>
              <a:t> and analysis program used for monitoring packet traffic on a network, and analyzing those packets.</a:t>
            </a:r>
          </a:p>
          <a:p>
            <a:endParaRPr lang="en-US" baseline="0" dirty="0" smtClean="0"/>
          </a:p>
          <a:p>
            <a:r>
              <a:rPr lang="en-US" baseline="0" dirty="0" smtClean="0"/>
              <a:t>Wireshark was written in 1998 by Gerald Combs, a Computer Science Graduate, while he was working at a small ISP. All commercial packet analyzers at the time did not run on the ISP’s primary Operating Systems, and were considered too expensive. Gerald wrote Wireshark, then called Ethereal, and later was hired by a company who started development on Wireshark. Gerald moved the Ethereal code, which he owned, over to Wireshark and abandoned ethereal.</a:t>
            </a:r>
          </a:p>
          <a:p>
            <a:endParaRPr lang="en-US" baseline="0" dirty="0" smtClean="0"/>
          </a:p>
          <a:p>
            <a:r>
              <a:rPr lang="en-US" dirty="0" smtClean="0"/>
              <a:t>Wireshark intercepts</a:t>
            </a:r>
            <a:r>
              <a:rPr lang="en-US" baseline="0" dirty="0" smtClean="0"/>
              <a:t> and records packets on a network. Wireshark can break up packets into human readable fields for packet analysis. The Wireshark GUI assists in packet analysis by visualizing packet contents.</a:t>
            </a:r>
            <a:endParaRPr lang="en-GB" dirty="0"/>
          </a:p>
        </p:txBody>
      </p:sp>
      <p:sp>
        <p:nvSpPr>
          <p:cNvPr id="4" name="Slide Number Placeholder 3"/>
          <p:cNvSpPr>
            <a:spLocks noGrp="1"/>
          </p:cNvSpPr>
          <p:nvPr>
            <p:ph type="sldNum" sz="quarter" idx="10"/>
          </p:nvPr>
        </p:nvSpPr>
        <p:spPr/>
        <p:txBody>
          <a:bodyPr/>
          <a:lstStyle/>
          <a:p>
            <a:fld id="{42C2AD5E-CEDF-4B98-9DE6-9012C0AA7ECB}" type="slidenum">
              <a:rPr lang="en-GB" smtClean="0"/>
              <a:t>26</a:t>
            </a:fld>
            <a:endParaRPr lang="en-GB"/>
          </a:p>
        </p:txBody>
      </p:sp>
    </p:spTree>
    <p:extLst>
      <p:ext uri="{BB962C8B-B14F-4D97-AF65-F5344CB8AC3E}">
        <p14:creationId xmlns:p14="http://schemas.microsoft.com/office/powerpoint/2010/main" val="168303839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fault</a:t>
            </a:r>
            <a:r>
              <a:rPr lang="en-US" baseline="0" dirty="0" smtClean="0"/>
              <a:t> management system detects and handles faults in a network. These systems also adjust for changes in a networks environment, scan for threats such as viruses, and alert administrators of errors. </a:t>
            </a:r>
          </a:p>
          <a:p>
            <a:r>
              <a:rPr lang="en-US" baseline="0" dirty="0" smtClean="0"/>
              <a:t>Fault management systems can be any tools or specific procedures for detecting and managing errors.</a:t>
            </a:r>
          </a:p>
          <a:p>
            <a:r>
              <a:rPr lang="en-US" baseline="0" dirty="0" smtClean="0"/>
              <a:t>A fault management system may also maintain and store error logs.</a:t>
            </a:r>
          </a:p>
          <a:p>
            <a:endParaRPr lang="en-US" baseline="0" dirty="0" smtClean="0"/>
          </a:p>
          <a:p>
            <a:r>
              <a:rPr lang="en-US" baseline="0" dirty="0" smtClean="0"/>
              <a:t>Fault detection systems may be active or passive. </a:t>
            </a:r>
          </a:p>
          <a:p>
            <a:r>
              <a:rPr lang="en-US" baseline="0" dirty="0" smtClean="0"/>
              <a:t>A passive system requires individual devices to transmit error messages or alarms when they detect their own errors. While this mode allows for a simpler method of monitoring, where a system just waits to receive error messages, if a device loses the ability to transmit an alarm then the Fault Management system will not become aware of the error, and will not alert an administrator.</a:t>
            </a:r>
          </a:p>
          <a:p>
            <a:r>
              <a:rPr lang="en-US" baseline="0" dirty="0" smtClean="0"/>
              <a:t>An active system will periodically ping all of the devices it knows about, checking whether they are online and functioning correctly. If a pinged device does not respond then the system will sound an alarm and alert an administrator.</a:t>
            </a:r>
          </a:p>
        </p:txBody>
      </p:sp>
      <p:sp>
        <p:nvSpPr>
          <p:cNvPr id="4" name="Slide Number Placeholder 3"/>
          <p:cNvSpPr>
            <a:spLocks noGrp="1"/>
          </p:cNvSpPr>
          <p:nvPr>
            <p:ph type="sldNum" sz="quarter" idx="10"/>
          </p:nvPr>
        </p:nvSpPr>
        <p:spPr/>
        <p:txBody>
          <a:bodyPr/>
          <a:lstStyle/>
          <a:p>
            <a:fld id="{42C2AD5E-CEDF-4B98-9DE6-9012C0AA7ECB}" type="slidenum">
              <a:rPr lang="en-GB" smtClean="0"/>
              <a:t>27</a:t>
            </a:fld>
            <a:endParaRPr lang="en-GB"/>
          </a:p>
        </p:txBody>
      </p:sp>
    </p:spTree>
    <p:extLst>
      <p:ext uri="{BB962C8B-B14F-4D97-AF65-F5344CB8AC3E}">
        <p14:creationId xmlns:p14="http://schemas.microsoft.com/office/powerpoint/2010/main" val="409762300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Performance</a:t>
            </a:r>
            <a:r>
              <a:rPr lang="en-US" baseline="0" dirty="0" smtClean="0"/>
              <a:t> management systems consist of software or procedures which monitor networks for changes in speed and efficiency of a network. They also adjust networks so that the networks function optimally. </a:t>
            </a:r>
          </a:p>
          <a:p>
            <a:r>
              <a:rPr lang="en-US" baseline="0" dirty="0" smtClean="0"/>
              <a:t>Performance management systems also monitor, analyze and store performance and performance records.</a:t>
            </a:r>
          </a:p>
          <a:p>
            <a:r>
              <a:rPr lang="en-US" dirty="0" smtClean="0"/>
              <a:t>Performance</a:t>
            </a:r>
            <a:r>
              <a:rPr lang="en-US" baseline="0" dirty="0" smtClean="0"/>
              <a:t> management systems can be used help diagnose causes of slowdown within a network.</a:t>
            </a:r>
            <a:endParaRPr lang="en-GB" dirty="0"/>
          </a:p>
        </p:txBody>
      </p:sp>
      <p:sp>
        <p:nvSpPr>
          <p:cNvPr id="4" name="Slide Number Placeholder 3"/>
          <p:cNvSpPr>
            <a:spLocks noGrp="1"/>
          </p:cNvSpPr>
          <p:nvPr>
            <p:ph type="sldNum" sz="quarter" idx="10"/>
          </p:nvPr>
        </p:nvSpPr>
        <p:spPr/>
        <p:txBody>
          <a:bodyPr/>
          <a:lstStyle/>
          <a:p>
            <a:fld id="{42C2AD5E-CEDF-4B98-9DE6-9012C0AA7ECB}" type="slidenum">
              <a:rPr lang="en-GB" smtClean="0"/>
              <a:t>28</a:t>
            </a:fld>
            <a:endParaRPr lang="en-GB"/>
          </a:p>
        </p:txBody>
      </p:sp>
    </p:spTree>
    <p:extLst>
      <p:ext uri="{BB962C8B-B14F-4D97-AF65-F5344CB8AC3E}">
        <p14:creationId xmlns:p14="http://schemas.microsoft.com/office/powerpoint/2010/main" val="59421000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smtClean="0"/>
              <a:t>Nmap can be used to detect devices on a network, whether simply the status of a</a:t>
            </a:r>
            <a:r>
              <a:rPr lang="en-US" baseline="0" dirty="0" smtClean="0"/>
              <a:t> device with a known IP </a:t>
            </a:r>
            <a:r>
              <a:rPr lang="en-US" dirty="0" smtClean="0"/>
              <a:t>or discovering devices on an unknown network. It is commonly</a:t>
            </a:r>
            <a:r>
              <a:rPr lang="en-US" baseline="0" dirty="0" smtClean="0"/>
              <a:t> used for this purpose, and is well known and supported on many platforms.</a:t>
            </a:r>
            <a:endParaRPr lang="en-US" dirty="0" smtClean="0"/>
          </a:p>
          <a:p>
            <a:pPr marL="0" indent="0">
              <a:buNone/>
            </a:pPr>
            <a:endParaRPr lang="en-US" dirty="0" smtClean="0"/>
          </a:p>
          <a:p>
            <a:r>
              <a:rPr lang="en-US" baseline="0" dirty="0" smtClean="0"/>
              <a:t>While several other scanning programs exist, </a:t>
            </a:r>
            <a:r>
              <a:rPr lang="en-US" baseline="0" dirty="0" err="1" smtClean="0"/>
              <a:t>nmap</a:t>
            </a:r>
            <a:r>
              <a:rPr lang="en-US" baseline="0" dirty="0" smtClean="0"/>
              <a:t> is the most widely used, well supported and has the most features of them all. Several other GUI </a:t>
            </a:r>
            <a:r>
              <a:rPr lang="en-US" baseline="0" dirty="0" err="1" smtClean="0"/>
              <a:t>scaners</a:t>
            </a:r>
            <a:r>
              <a:rPr lang="en-US" baseline="0" dirty="0" smtClean="0"/>
              <a:t> exist, such as Angry IP Scanner.</a:t>
            </a:r>
          </a:p>
          <a:p>
            <a:r>
              <a:rPr lang="en-US" baseline="0" dirty="0" smtClean="0"/>
              <a:t>However it is possible to use other scanning tools for discovering network assets. Aside from dedicated programs, it is perfectly possible to simply remotely login to a router or switch and view its DHCP tables, however this method only works well on small networks.</a:t>
            </a:r>
          </a:p>
          <a:p>
            <a:endParaRPr lang="en-US" baseline="0" dirty="0" smtClean="0"/>
          </a:p>
          <a:p>
            <a:r>
              <a:rPr lang="en-US" baseline="0" dirty="0" smtClean="0"/>
              <a:t>While Wireshark is not a network mapping system it can sniff network packets, identifying the source and destination addresses of the packets. In this way one can use it to </a:t>
            </a:r>
            <a:r>
              <a:rPr lang="en-US" baseline="0" dirty="0" err="1" smtClean="0"/>
              <a:t>discove</a:t>
            </a:r>
            <a:r>
              <a:rPr lang="en-US" baseline="0" dirty="0" smtClean="0"/>
              <a:t> network assets, by monitoring an active network and analyzing the addresses, building up a map of the network as it goes. </a:t>
            </a:r>
          </a:p>
          <a:p>
            <a:endParaRPr lang="en-GB" dirty="0"/>
          </a:p>
        </p:txBody>
      </p:sp>
      <p:sp>
        <p:nvSpPr>
          <p:cNvPr id="4" name="Slide Number Placeholder 3"/>
          <p:cNvSpPr>
            <a:spLocks noGrp="1"/>
          </p:cNvSpPr>
          <p:nvPr>
            <p:ph type="sldNum" sz="quarter" idx="10"/>
          </p:nvPr>
        </p:nvSpPr>
        <p:spPr/>
        <p:txBody>
          <a:bodyPr/>
          <a:lstStyle/>
          <a:p>
            <a:fld id="{42C2AD5E-CEDF-4B98-9DE6-9012C0AA7ECB}" type="slidenum">
              <a:rPr lang="en-GB" smtClean="0"/>
              <a:t>29</a:t>
            </a:fld>
            <a:endParaRPr lang="en-GB"/>
          </a:p>
        </p:txBody>
      </p:sp>
    </p:spTree>
    <p:extLst>
      <p:ext uri="{BB962C8B-B14F-4D97-AF65-F5344CB8AC3E}">
        <p14:creationId xmlns:p14="http://schemas.microsoft.com/office/powerpoint/2010/main" val="32183899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42C2AD5E-CEDF-4B98-9DE6-9012C0AA7ECB}" type="slidenum">
              <a:rPr lang="en-GB" smtClean="0"/>
              <a:t>3</a:t>
            </a:fld>
            <a:endParaRPr lang="en-GB"/>
          </a:p>
        </p:txBody>
      </p:sp>
    </p:spTree>
    <p:extLst>
      <p:ext uri="{BB962C8B-B14F-4D97-AF65-F5344CB8AC3E}">
        <p14:creationId xmlns:p14="http://schemas.microsoft.com/office/powerpoint/2010/main" val="171367766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first Nmap command show here is a simple ping scan over an IP</a:t>
            </a:r>
            <a:r>
              <a:rPr lang="en-US" baseline="0" dirty="0" smtClean="0"/>
              <a:t> range. As it is an ICMP ping scan, other devices on the network can detect that they are being scanned.</a:t>
            </a:r>
          </a:p>
          <a:p>
            <a:r>
              <a:rPr lang="en-US" baseline="0" dirty="0" smtClean="0"/>
              <a:t>This type of scan is visible on the network, that is it can be detected by the devices being scanned. Some devices may however not respond to ICMP requests, and an alternative scan is required to discover these ‘silent’ devices.</a:t>
            </a:r>
          </a:p>
          <a:p>
            <a:endParaRPr lang="en-US" baseline="0" dirty="0" smtClean="0"/>
          </a:p>
          <a:p>
            <a:r>
              <a:rPr lang="en-US" baseline="0" dirty="0" smtClean="0"/>
              <a:t>The second Nmap command shown scans all possible attributes of a single host, such as OS, hostname, and open ports. This is typically used after scanning the network and discovering all online devices. The target is then scanned thoroughly with the –A flag, potentially identifying its purpose on the network by using it’s OS type, although this is not always possible, for example a GNU/Linux system can be used as a server or a workstation/personal computer. </a:t>
            </a:r>
            <a:endParaRPr lang="en-US" dirty="0"/>
          </a:p>
        </p:txBody>
      </p:sp>
      <p:sp>
        <p:nvSpPr>
          <p:cNvPr id="4" name="Slide Number Placeholder 3"/>
          <p:cNvSpPr>
            <a:spLocks noGrp="1"/>
          </p:cNvSpPr>
          <p:nvPr>
            <p:ph type="sldNum" sz="quarter" idx="10"/>
          </p:nvPr>
        </p:nvSpPr>
        <p:spPr/>
        <p:txBody>
          <a:bodyPr/>
          <a:lstStyle/>
          <a:p>
            <a:fld id="{42C2AD5E-CEDF-4B98-9DE6-9012C0AA7ECB}" type="slidenum">
              <a:rPr lang="en-GB" smtClean="0"/>
              <a:t>30</a:t>
            </a:fld>
            <a:endParaRPr lang="en-GB"/>
          </a:p>
        </p:txBody>
      </p:sp>
    </p:spTree>
    <p:extLst>
      <p:ext uri="{BB962C8B-B14F-4D97-AF65-F5344CB8AC3E}">
        <p14:creationId xmlns:p14="http://schemas.microsoft.com/office/powerpoint/2010/main" val="94652741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Wireshark is</a:t>
            </a:r>
            <a:r>
              <a:rPr lang="en-US" baseline="0" dirty="0" smtClean="0"/>
              <a:t> reading a previous capture file, where packets where captured and saved to a file. These are then loaded </a:t>
            </a:r>
            <a:r>
              <a:rPr lang="en-US" baseline="0" dirty="0" err="1" smtClean="0"/>
              <a:t>fromt</a:t>
            </a:r>
            <a:r>
              <a:rPr lang="en-US" baseline="0" dirty="0" smtClean="0"/>
              <a:t> the file and viewed by </a:t>
            </a:r>
            <a:r>
              <a:rPr lang="en-US" baseline="0" dirty="0" err="1" smtClean="0"/>
              <a:t>wiresharks</a:t>
            </a:r>
            <a:r>
              <a:rPr lang="en-US" baseline="0" dirty="0" smtClean="0"/>
              <a:t> GUI, as can be seen here. Wireshark highlights packets based on their type, and shows their destination and source IP addresses. Wireshark also understands packet contents for many protocols, and can display the content of them.</a:t>
            </a:r>
            <a:endParaRPr lang="en-US" dirty="0"/>
          </a:p>
        </p:txBody>
      </p:sp>
      <p:sp>
        <p:nvSpPr>
          <p:cNvPr id="4" name="Slide Number Placeholder 3"/>
          <p:cNvSpPr>
            <a:spLocks noGrp="1"/>
          </p:cNvSpPr>
          <p:nvPr>
            <p:ph type="sldNum" sz="quarter" idx="10"/>
          </p:nvPr>
        </p:nvSpPr>
        <p:spPr/>
        <p:txBody>
          <a:bodyPr/>
          <a:lstStyle/>
          <a:p>
            <a:fld id="{42C2AD5E-CEDF-4B98-9DE6-9012C0AA7ECB}" type="slidenum">
              <a:rPr lang="en-GB" smtClean="0"/>
              <a:t>31</a:t>
            </a:fld>
            <a:endParaRPr lang="en-GB"/>
          </a:p>
        </p:txBody>
      </p:sp>
    </p:spTree>
    <p:extLst>
      <p:ext uri="{BB962C8B-B14F-4D97-AF65-F5344CB8AC3E}">
        <p14:creationId xmlns:p14="http://schemas.microsoft.com/office/powerpoint/2010/main" val="104087300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Scenario</a:t>
            </a:r>
            <a:r>
              <a:rPr lang="en-US" baseline="0" dirty="0" smtClean="0"/>
              <a:t> is given above.</a:t>
            </a:r>
          </a:p>
          <a:p>
            <a:endParaRPr lang="en-US" baseline="0" dirty="0" smtClean="0"/>
          </a:p>
          <a:p>
            <a:r>
              <a:rPr lang="en-US" baseline="0" dirty="0" smtClean="0"/>
              <a:t>For this example a network </a:t>
            </a:r>
            <a:r>
              <a:rPr lang="en-US" baseline="0" dirty="0" err="1" smtClean="0"/>
              <a:t>enginner</a:t>
            </a:r>
            <a:r>
              <a:rPr lang="en-US" baseline="0" dirty="0" smtClean="0"/>
              <a:t> would have to identify which </a:t>
            </a:r>
            <a:r>
              <a:rPr lang="en-US" baseline="0" dirty="0" err="1" smtClean="0"/>
              <a:t>portiions</a:t>
            </a:r>
            <a:r>
              <a:rPr lang="en-US" baseline="0" dirty="0" smtClean="0"/>
              <a:t> of the network are the static wired ones, and which are the wirelessly connected devices using DHCP to assign IP addresses. In this firm all software runs on Apple OSX, so all wireless employee devices are easily distinguished. All servers run Linux, and network devices use systems varying from </a:t>
            </a:r>
            <a:r>
              <a:rPr lang="en-US" baseline="0" dirty="0" err="1" smtClean="0"/>
              <a:t>Ciscos</a:t>
            </a:r>
            <a:r>
              <a:rPr lang="en-US" baseline="0" dirty="0" smtClean="0"/>
              <a:t> IOS, simple embedded </a:t>
            </a:r>
            <a:r>
              <a:rPr lang="en-US" baseline="0" dirty="0" err="1" smtClean="0"/>
              <a:t>firmwares</a:t>
            </a:r>
            <a:r>
              <a:rPr lang="en-US" baseline="0" dirty="0" smtClean="0"/>
              <a:t>, and full stack Linux. </a:t>
            </a:r>
          </a:p>
          <a:p>
            <a:r>
              <a:rPr lang="en-US" baseline="0" dirty="0" smtClean="0"/>
              <a:t>The Network Engineer could use </a:t>
            </a:r>
            <a:r>
              <a:rPr lang="en-US" baseline="0" dirty="0" err="1" smtClean="0"/>
              <a:t>nmap</a:t>
            </a:r>
            <a:r>
              <a:rPr lang="en-US" baseline="0" dirty="0" smtClean="0"/>
              <a:t> to scan the entire network, and visualize the layout with the </a:t>
            </a:r>
            <a:r>
              <a:rPr lang="en-US" baseline="0" dirty="0" err="1" smtClean="0"/>
              <a:t>nmap</a:t>
            </a:r>
            <a:r>
              <a:rPr lang="en-US" baseline="0" dirty="0" smtClean="0"/>
              <a:t> </a:t>
            </a:r>
            <a:r>
              <a:rPr lang="en-US" baseline="0" dirty="0" err="1" smtClean="0"/>
              <a:t>gui</a:t>
            </a:r>
            <a:r>
              <a:rPr lang="en-US" baseline="0" dirty="0" smtClean="0"/>
              <a:t>, </a:t>
            </a:r>
            <a:r>
              <a:rPr lang="en-US" baseline="0" dirty="0" err="1" smtClean="0"/>
              <a:t>zenmap</a:t>
            </a:r>
            <a:r>
              <a:rPr lang="en-US" baseline="0" dirty="0" smtClean="0"/>
              <a:t>. If this is not available, or does not work, simply identifying devices by their OS is a valid method. Once this is done and the network is mapped and understood the engineers can begin the process of installing and configuring the network devices, using this new knowledge of the network layout.</a:t>
            </a:r>
          </a:p>
        </p:txBody>
      </p:sp>
      <p:sp>
        <p:nvSpPr>
          <p:cNvPr id="4" name="Slide Number Placeholder 3"/>
          <p:cNvSpPr>
            <a:spLocks noGrp="1"/>
          </p:cNvSpPr>
          <p:nvPr>
            <p:ph type="sldNum" sz="quarter" idx="10"/>
          </p:nvPr>
        </p:nvSpPr>
        <p:spPr/>
        <p:txBody>
          <a:bodyPr/>
          <a:lstStyle/>
          <a:p>
            <a:fld id="{42C2AD5E-CEDF-4B98-9DE6-9012C0AA7ECB}" type="slidenum">
              <a:rPr lang="en-GB" smtClean="0"/>
              <a:t>32</a:t>
            </a:fld>
            <a:endParaRPr lang="en-GB"/>
          </a:p>
        </p:txBody>
      </p:sp>
    </p:spTree>
    <p:extLst>
      <p:ext uri="{BB962C8B-B14F-4D97-AF65-F5344CB8AC3E}">
        <p14:creationId xmlns:p14="http://schemas.microsoft.com/office/powerpoint/2010/main" val="193332409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42C2AD5E-CEDF-4B98-9DE6-9012C0AA7ECB}" type="slidenum">
              <a:rPr lang="en-GB" smtClean="0"/>
              <a:t>33</a:t>
            </a:fld>
            <a:endParaRPr lang="en-GB"/>
          </a:p>
        </p:txBody>
      </p:sp>
    </p:spTree>
    <p:extLst>
      <p:ext uri="{BB962C8B-B14F-4D97-AF65-F5344CB8AC3E}">
        <p14:creationId xmlns:p14="http://schemas.microsoft.com/office/powerpoint/2010/main" val="330800430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sz="1200" dirty="0" smtClean="0"/>
              <a:t>Machine Learning is the field of Mathematics and Computer Science that specializes in computer programs that learn from given data and then operate on further data using that ‘knowledge’.</a:t>
            </a:r>
          </a:p>
          <a:p>
            <a:pPr marL="342900" indent="-342900">
              <a:buFont typeface="Arial" panose="020B0604020202020204" pitchFamily="34" charset="0"/>
              <a:buChar char="•"/>
            </a:pPr>
            <a:r>
              <a:rPr lang="en-US" sz="1200" dirty="0" smtClean="0"/>
              <a:t>During the 1960s Machine Learning was researched with the quest for AI at its height. There was, however, a lull during the 70s and 80s where general purpose AI was favored over Statistical Machine Learning. A resurgence during the 1990’s where General Purpose AI suffered an ‘AI Winter’, and the trend</a:t>
            </a:r>
            <a:r>
              <a:rPr lang="en-US" sz="1200" baseline="0" dirty="0" smtClean="0"/>
              <a:t> continues into the modern day, with </a:t>
            </a:r>
            <a:r>
              <a:rPr lang="en-US" sz="1200" dirty="0" smtClean="0"/>
              <a:t>new advancement’s in Machine Learning are increasingly common.</a:t>
            </a:r>
          </a:p>
          <a:p>
            <a:pPr marL="342900" indent="-342900">
              <a:buFont typeface="Arial" panose="020B0604020202020204" pitchFamily="34" charset="0"/>
              <a:buChar char="•"/>
            </a:pPr>
            <a:r>
              <a:rPr lang="en-US" sz="1200" dirty="0" smtClean="0"/>
              <a:t>Machine Learning can have</a:t>
            </a:r>
            <a:r>
              <a:rPr lang="en-US" sz="1200" baseline="0" dirty="0" smtClean="0"/>
              <a:t> a huge impact on networking. With the addition of machine learning technologies, networks become much more adaptable and resilient. A network with machine learning support systems could adjust routing when nodes rearrange in a mesh network, based on previous results for network rearrangement. </a:t>
            </a:r>
          </a:p>
          <a:p>
            <a:pPr marL="342900" indent="-342900">
              <a:buFont typeface="Arial" panose="020B0604020202020204" pitchFamily="34" charset="0"/>
              <a:buChar char="•"/>
            </a:pPr>
            <a:r>
              <a:rPr lang="en-US" sz="1200" baseline="0" dirty="0" smtClean="0"/>
              <a:t>As machine learning systems require data to train on, it can take a while before a learning network can correctly optimize, however when it does results can surpass those of algorithmic optimization. </a:t>
            </a:r>
            <a:endParaRPr lang="en-US" sz="1200" dirty="0" smtClean="0"/>
          </a:p>
          <a:p>
            <a:endParaRPr lang="en-GB" dirty="0"/>
          </a:p>
        </p:txBody>
      </p:sp>
      <p:sp>
        <p:nvSpPr>
          <p:cNvPr id="4" name="Slide Number Placeholder 3"/>
          <p:cNvSpPr>
            <a:spLocks noGrp="1"/>
          </p:cNvSpPr>
          <p:nvPr>
            <p:ph type="sldNum" sz="quarter" idx="10"/>
          </p:nvPr>
        </p:nvSpPr>
        <p:spPr/>
        <p:txBody>
          <a:bodyPr/>
          <a:lstStyle/>
          <a:p>
            <a:fld id="{42C2AD5E-CEDF-4B98-9DE6-9012C0AA7ECB}" type="slidenum">
              <a:rPr lang="en-GB" smtClean="0"/>
              <a:t>34</a:t>
            </a:fld>
            <a:endParaRPr lang="en-GB"/>
          </a:p>
        </p:txBody>
      </p:sp>
    </p:spTree>
    <p:extLst>
      <p:ext uri="{BB962C8B-B14F-4D97-AF65-F5344CB8AC3E}">
        <p14:creationId xmlns:p14="http://schemas.microsoft.com/office/powerpoint/2010/main" val="399237448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42C2AD5E-CEDF-4B98-9DE6-9012C0AA7ECB}" type="slidenum">
              <a:rPr lang="en-GB" smtClean="0"/>
              <a:t>35</a:t>
            </a:fld>
            <a:endParaRPr lang="en-GB"/>
          </a:p>
        </p:txBody>
      </p:sp>
    </p:spTree>
    <p:extLst>
      <p:ext uri="{BB962C8B-B14F-4D97-AF65-F5344CB8AC3E}">
        <p14:creationId xmlns:p14="http://schemas.microsoft.com/office/powerpoint/2010/main" val="285580849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Research</a:t>
            </a:r>
            <a:r>
              <a:rPr lang="en-US" baseline="0" dirty="0" smtClean="0"/>
              <a:t> on quantum computing first began in the 1980s and while research still continues, quantum computing is still in its infancy.</a:t>
            </a:r>
          </a:p>
          <a:p>
            <a:r>
              <a:rPr lang="en-US" baseline="0" dirty="0" smtClean="0"/>
              <a:t>D-Wave Systems Inc. demonstrated the Orion system, a prototype quantum computer, in 2007. Since then they have developed and released the D-Wave One, a business and research grade computer platform.</a:t>
            </a:r>
          </a:p>
          <a:p>
            <a:endParaRPr lang="en-US" baseline="0" dirty="0" smtClean="0"/>
          </a:p>
          <a:p>
            <a:r>
              <a:rPr lang="en-US" baseline="0" dirty="0" smtClean="0"/>
              <a:t>Quantum Computing could have a huge impact on networking, requiring new techniques to be employed by network designers to handle the large amount of information processed. While a quantum computer could communicate using a regular network, they can also communicate using quantum networks.</a:t>
            </a:r>
          </a:p>
          <a:p>
            <a:r>
              <a:rPr lang="en-US" baseline="0" dirty="0" smtClean="0"/>
              <a:t>Quantum networks are concept for a network where the data exchanged stays in a quantum state, generally using fiber optic cables to send photons in different quantum states. This method allows for quantum computers to communicate in a more natural way. This would require new training and protocols in order to formalize quantum network standards.</a:t>
            </a:r>
            <a:endParaRPr lang="en-GB" dirty="0"/>
          </a:p>
        </p:txBody>
      </p:sp>
      <p:sp>
        <p:nvSpPr>
          <p:cNvPr id="4" name="Slide Number Placeholder 3"/>
          <p:cNvSpPr>
            <a:spLocks noGrp="1"/>
          </p:cNvSpPr>
          <p:nvPr>
            <p:ph type="sldNum" sz="quarter" idx="10"/>
          </p:nvPr>
        </p:nvSpPr>
        <p:spPr/>
        <p:txBody>
          <a:bodyPr/>
          <a:lstStyle/>
          <a:p>
            <a:fld id="{42C2AD5E-CEDF-4B98-9DE6-9012C0AA7ECB}" type="slidenum">
              <a:rPr lang="en-GB" smtClean="0"/>
              <a:t>36</a:t>
            </a:fld>
            <a:endParaRPr lang="en-GB"/>
          </a:p>
        </p:txBody>
      </p:sp>
    </p:spTree>
    <p:extLst>
      <p:ext uri="{BB962C8B-B14F-4D97-AF65-F5344CB8AC3E}">
        <p14:creationId xmlns:p14="http://schemas.microsoft.com/office/powerpoint/2010/main" val="337048437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42C2AD5E-CEDF-4B98-9DE6-9012C0AA7ECB}" type="slidenum">
              <a:rPr lang="en-GB" smtClean="0"/>
              <a:t>37</a:t>
            </a:fld>
            <a:endParaRPr lang="en-GB"/>
          </a:p>
        </p:txBody>
      </p:sp>
    </p:spTree>
    <p:extLst>
      <p:ext uri="{BB962C8B-B14F-4D97-AF65-F5344CB8AC3E}">
        <p14:creationId xmlns:p14="http://schemas.microsoft.com/office/powerpoint/2010/main" val="156518578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OS Level Virtualization was</a:t>
            </a:r>
            <a:r>
              <a:rPr lang="en-US" baseline="0" dirty="0" smtClean="0"/>
              <a:t> originally implemented in 1982 with </a:t>
            </a:r>
            <a:r>
              <a:rPr lang="en-US" baseline="0" dirty="0" err="1" smtClean="0"/>
              <a:t>unix’s</a:t>
            </a:r>
            <a:r>
              <a:rPr lang="en-US" baseline="0" dirty="0" smtClean="0"/>
              <a:t> </a:t>
            </a:r>
            <a:r>
              <a:rPr lang="en-US" baseline="0" dirty="0" err="1" smtClean="0"/>
              <a:t>chroot</a:t>
            </a:r>
            <a:r>
              <a:rPr lang="en-US" baseline="0" dirty="0" smtClean="0"/>
              <a:t> program. While without the plentiful features of current offerings, </a:t>
            </a:r>
            <a:r>
              <a:rPr lang="en-US" baseline="0" dirty="0" err="1" smtClean="0"/>
              <a:t>chroot</a:t>
            </a:r>
            <a:r>
              <a:rPr lang="en-US" baseline="0" dirty="0" smtClean="0"/>
              <a:t> was still powerful, and influenced containerization in the times to come. Nowadays </a:t>
            </a:r>
            <a:r>
              <a:rPr lang="en-US" baseline="0" dirty="0" err="1" smtClean="0"/>
              <a:t>docker</a:t>
            </a:r>
            <a:r>
              <a:rPr lang="en-US" baseline="0" dirty="0" smtClean="0"/>
              <a:t> dominates the containerization market, although it uses Linux Containers as a backend, a feature available since 2008.</a:t>
            </a:r>
          </a:p>
          <a:p>
            <a:r>
              <a:rPr lang="en-US" baseline="0" dirty="0" smtClean="0"/>
              <a:t>In Linux, OS level virtualization a single kernel instance runs, with multiple so called ‘User Spaces’ on top. This means that no virtualization in the regular sense is ever used, as the hardware is just shared rather than simulated. Containers allow for increased security, as even with hundreds of instances on top of a kernel, no instance is able to interact with another, or even aware of other instances. Containers also allow limiting resource use on a per instance basis, limiting CPU time or RAM usage</a:t>
            </a:r>
          </a:p>
          <a:p>
            <a:endParaRPr lang="en-US" baseline="0" dirty="0" smtClean="0"/>
          </a:p>
          <a:p>
            <a:r>
              <a:rPr lang="en-US" baseline="0" dirty="0" smtClean="0"/>
              <a:t>Containers change networking massively. While new features such as compartmentalization of networking components like server processes changes the way security is handled, new problems are also faced. With what was once a single machine now making drastically more network requests, infrastructure may need to be redesigned.</a:t>
            </a:r>
            <a:endParaRPr lang="en-GB" dirty="0"/>
          </a:p>
        </p:txBody>
      </p:sp>
      <p:sp>
        <p:nvSpPr>
          <p:cNvPr id="4" name="Slide Number Placeholder 3"/>
          <p:cNvSpPr>
            <a:spLocks noGrp="1"/>
          </p:cNvSpPr>
          <p:nvPr>
            <p:ph type="sldNum" sz="quarter" idx="10"/>
          </p:nvPr>
        </p:nvSpPr>
        <p:spPr/>
        <p:txBody>
          <a:bodyPr/>
          <a:lstStyle/>
          <a:p>
            <a:fld id="{42C2AD5E-CEDF-4B98-9DE6-9012C0AA7ECB}" type="slidenum">
              <a:rPr lang="en-GB" smtClean="0"/>
              <a:t>38</a:t>
            </a:fld>
            <a:endParaRPr lang="en-GB"/>
          </a:p>
        </p:txBody>
      </p:sp>
    </p:spTree>
    <p:extLst>
      <p:ext uri="{BB962C8B-B14F-4D97-AF65-F5344CB8AC3E}">
        <p14:creationId xmlns:p14="http://schemas.microsoft.com/office/powerpoint/2010/main" val="97397818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42C2AD5E-CEDF-4B98-9DE6-9012C0AA7ECB}" type="slidenum">
              <a:rPr lang="en-GB" smtClean="0"/>
              <a:t>39</a:t>
            </a:fld>
            <a:endParaRPr lang="en-GB"/>
          </a:p>
        </p:txBody>
      </p:sp>
    </p:spTree>
    <p:extLst>
      <p:ext uri="{BB962C8B-B14F-4D97-AF65-F5344CB8AC3E}">
        <p14:creationId xmlns:p14="http://schemas.microsoft.com/office/powerpoint/2010/main" val="9707024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42C2AD5E-CEDF-4B98-9DE6-9012C0AA7ECB}" type="slidenum">
              <a:rPr lang="en-GB" smtClean="0"/>
              <a:t>4</a:t>
            </a:fld>
            <a:endParaRPr lang="en-GB"/>
          </a:p>
        </p:txBody>
      </p:sp>
    </p:spTree>
    <p:extLst>
      <p:ext uri="{BB962C8B-B14F-4D97-AF65-F5344CB8AC3E}">
        <p14:creationId xmlns:p14="http://schemas.microsoft.com/office/powerpoint/2010/main" val="272122549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42C2AD5E-CEDF-4B98-9DE6-9012C0AA7ECB}" type="slidenum">
              <a:rPr lang="en-GB" smtClean="0"/>
              <a:t>40</a:t>
            </a:fld>
            <a:endParaRPr lang="en-GB"/>
          </a:p>
        </p:txBody>
      </p:sp>
    </p:spTree>
    <p:extLst>
      <p:ext uri="{BB962C8B-B14F-4D97-AF65-F5344CB8AC3E}">
        <p14:creationId xmlns:p14="http://schemas.microsoft.com/office/powerpoint/2010/main" val="306223035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42C2AD5E-CEDF-4B98-9DE6-9012C0AA7ECB}" type="slidenum">
              <a:rPr lang="en-GB" smtClean="0"/>
              <a:t>41</a:t>
            </a:fld>
            <a:endParaRPr lang="en-GB"/>
          </a:p>
        </p:txBody>
      </p:sp>
    </p:spTree>
    <p:extLst>
      <p:ext uri="{BB962C8B-B14F-4D97-AF65-F5344CB8AC3E}">
        <p14:creationId xmlns:p14="http://schemas.microsoft.com/office/powerpoint/2010/main" val="15608854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42C2AD5E-CEDF-4B98-9DE6-9012C0AA7ECB}" type="slidenum">
              <a:rPr lang="en-GB" smtClean="0"/>
              <a:t>5</a:t>
            </a:fld>
            <a:endParaRPr lang="en-GB"/>
          </a:p>
        </p:txBody>
      </p:sp>
    </p:spTree>
    <p:extLst>
      <p:ext uri="{BB962C8B-B14F-4D97-AF65-F5344CB8AC3E}">
        <p14:creationId xmlns:p14="http://schemas.microsoft.com/office/powerpoint/2010/main" val="24885088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Linus</a:t>
            </a:r>
            <a:r>
              <a:rPr lang="en-US" baseline="0" dirty="0" smtClean="0"/>
              <a:t> first posted on UseNet about his development of a new Unix-like kernel, he said </a:t>
            </a:r>
          </a:p>
          <a:p>
            <a:r>
              <a:rPr lang="en-US" baseline="0" dirty="0" smtClean="0"/>
              <a:t>“</a:t>
            </a:r>
            <a:r>
              <a:rPr lang="en-GB" baseline="0" dirty="0" smtClean="0"/>
              <a:t>I'm doing a (free) operating system (just a hobby, won't be big and professional like gnu) “</a:t>
            </a:r>
          </a:p>
          <a:p>
            <a:r>
              <a:rPr lang="en-US" baseline="0" dirty="0" smtClean="0"/>
              <a:t>Twenty years on and Linux, along with GNU’s user space software, is the most installed OS in the world. </a:t>
            </a:r>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While the personal use market share for </a:t>
            </a:r>
            <a:r>
              <a:rPr lang="en-US" dirty="0" err="1" smtClean="0"/>
              <a:t>linux</a:t>
            </a:r>
            <a:r>
              <a:rPr lang="en-US" dirty="0" smtClean="0"/>
              <a:t> is small, the Android mobile OS uses the Linux kernel. Because of Android’s popularity and Linux’s use on servers, it holds the title of largest installed base of all common operating systems.</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Linux is licensed with</a:t>
            </a:r>
            <a:r>
              <a:rPr lang="en-US" baseline="0" dirty="0" smtClean="0"/>
              <a:t> the GPLv2 license, and most GNU software is GPLv3 or 2, allowing it to be shared freely and without restriction or cost.</a:t>
            </a:r>
            <a:endParaRPr lang="en-US" dirty="0" smtClean="0"/>
          </a:p>
          <a:p>
            <a:endParaRPr lang="en-GB" dirty="0"/>
          </a:p>
        </p:txBody>
      </p:sp>
      <p:sp>
        <p:nvSpPr>
          <p:cNvPr id="4" name="Slide Number Placeholder 3"/>
          <p:cNvSpPr>
            <a:spLocks noGrp="1"/>
          </p:cNvSpPr>
          <p:nvPr>
            <p:ph type="sldNum" sz="quarter" idx="10"/>
          </p:nvPr>
        </p:nvSpPr>
        <p:spPr/>
        <p:txBody>
          <a:bodyPr/>
          <a:lstStyle/>
          <a:p>
            <a:fld id="{42C2AD5E-CEDF-4B98-9DE6-9012C0AA7ECB}" type="slidenum">
              <a:rPr lang="en-GB" smtClean="0"/>
              <a:t>6</a:t>
            </a:fld>
            <a:endParaRPr lang="en-GB"/>
          </a:p>
        </p:txBody>
      </p:sp>
    </p:spTree>
    <p:extLst>
      <p:ext uri="{BB962C8B-B14F-4D97-AF65-F5344CB8AC3E}">
        <p14:creationId xmlns:p14="http://schemas.microsoft.com/office/powerpoint/2010/main" val="26103492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42C2AD5E-CEDF-4B98-9DE6-9012C0AA7ECB}" type="slidenum">
              <a:rPr lang="en-GB" smtClean="0"/>
              <a:t>7</a:t>
            </a:fld>
            <a:endParaRPr lang="en-GB"/>
          </a:p>
        </p:txBody>
      </p:sp>
    </p:spTree>
    <p:extLst>
      <p:ext uri="{BB962C8B-B14F-4D97-AF65-F5344CB8AC3E}">
        <p14:creationId xmlns:p14="http://schemas.microsoft.com/office/powerpoint/2010/main" val="3145747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42C2AD5E-CEDF-4B98-9DE6-9012C0AA7ECB}" type="slidenum">
              <a:rPr lang="en-GB" smtClean="0"/>
              <a:t>8</a:t>
            </a:fld>
            <a:endParaRPr lang="en-GB"/>
          </a:p>
        </p:txBody>
      </p:sp>
    </p:spTree>
    <p:extLst>
      <p:ext uri="{BB962C8B-B14F-4D97-AF65-F5344CB8AC3E}">
        <p14:creationId xmlns:p14="http://schemas.microsoft.com/office/powerpoint/2010/main" val="12530023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 was partly designed to</a:t>
            </a:r>
            <a:r>
              <a:rPr lang="en-US" baseline="0" dirty="0" smtClean="0"/>
              <a:t> replace FTP for small file transfers like webpages, as FTP had many bugs and design issues which made it impractical.</a:t>
            </a:r>
          </a:p>
          <a:p>
            <a:endParaRPr lang="en-GB" dirty="0"/>
          </a:p>
        </p:txBody>
      </p:sp>
      <p:sp>
        <p:nvSpPr>
          <p:cNvPr id="4" name="Slide Number Placeholder 3"/>
          <p:cNvSpPr>
            <a:spLocks noGrp="1"/>
          </p:cNvSpPr>
          <p:nvPr>
            <p:ph type="sldNum" sz="quarter" idx="10"/>
          </p:nvPr>
        </p:nvSpPr>
        <p:spPr/>
        <p:txBody>
          <a:bodyPr/>
          <a:lstStyle/>
          <a:p>
            <a:fld id="{42C2AD5E-CEDF-4B98-9DE6-9012C0AA7ECB}" type="slidenum">
              <a:rPr lang="en-GB" smtClean="0"/>
              <a:t>9</a:t>
            </a:fld>
            <a:endParaRPr lang="en-GB"/>
          </a:p>
        </p:txBody>
      </p:sp>
    </p:spTree>
    <p:extLst>
      <p:ext uri="{BB962C8B-B14F-4D97-AF65-F5344CB8AC3E}">
        <p14:creationId xmlns:p14="http://schemas.microsoft.com/office/powerpoint/2010/main" val="41010621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p>
            <a:fld id="{74D42DFE-120A-4D4F-A576-0978F092372F}" type="datetimeFigureOut">
              <a:rPr lang="en-GB" smtClean="0"/>
              <a:t>10/11/2015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A43BD58-53A7-4021-9EF7-0D8275007156}" type="slidenum">
              <a:rPr lang="en-GB" smtClean="0"/>
              <a:t>‹#›</a:t>
            </a:fld>
            <a:endParaRPr lang="en-GB"/>
          </a:p>
        </p:txBody>
      </p:sp>
    </p:spTree>
    <p:extLst>
      <p:ext uri="{BB962C8B-B14F-4D97-AF65-F5344CB8AC3E}">
        <p14:creationId xmlns:p14="http://schemas.microsoft.com/office/powerpoint/2010/main" val="17430969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74D42DFE-120A-4D4F-A576-0978F092372F}" type="datetimeFigureOut">
              <a:rPr lang="en-GB" smtClean="0"/>
              <a:t>10/11/2015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A43BD58-53A7-4021-9EF7-0D8275007156}" type="slidenum">
              <a:rPr lang="en-GB" smtClean="0"/>
              <a:t>‹#›</a:t>
            </a:fld>
            <a:endParaRPr lang="en-GB"/>
          </a:p>
        </p:txBody>
      </p:sp>
    </p:spTree>
    <p:extLst>
      <p:ext uri="{BB962C8B-B14F-4D97-AF65-F5344CB8AC3E}">
        <p14:creationId xmlns:p14="http://schemas.microsoft.com/office/powerpoint/2010/main" val="2097574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74D42DFE-120A-4D4F-A576-0978F092372F}" type="datetimeFigureOut">
              <a:rPr lang="en-GB" smtClean="0"/>
              <a:t>10/11/2015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A43BD58-53A7-4021-9EF7-0D8275007156}" type="slidenum">
              <a:rPr lang="en-GB" smtClean="0"/>
              <a:t>‹#›</a:t>
            </a:fld>
            <a:endParaRPr lang="en-GB"/>
          </a:p>
        </p:txBody>
      </p:sp>
    </p:spTree>
    <p:extLst>
      <p:ext uri="{BB962C8B-B14F-4D97-AF65-F5344CB8AC3E}">
        <p14:creationId xmlns:p14="http://schemas.microsoft.com/office/powerpoint/2010/main" val="17266939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74D42DFE-120A-4D4F-A576-0978F092372F}" type="datetimeFigureOut">
              <a:rPr lang="en-GB" smtClean="0"/>
              <a:t>10/11/2015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A43BD58-53A7-4021-9EF7-0D8275007156}" type="slidenum">
              <a:rPr lang="en-GB" smtClean="0"/>
              <a:t>‹#›</a:t>
            </a:fld>
            <a:endParaRPr lang="en-GB"/>
          </a:p>
        </p:txBody>
      </p:sp>
    </p:spTree>
    <p:extLst>
      <p:ext uri="{BB962C8B-B14F-4D97-AF65-F5344CB8AC3E}">
        <p14:creationId xmlns:p14="http://schemas.microsoft.com/office/powerpoint/2010/main" val="29327663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4D42DFE-120A-4D4F-A576-0978F092372F}" type="datetimeFigureOut">
              <a:rPr lang="en-GB" smtClean="0"/>
              <a:t>10/11/2015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A43BD58-53A7-4021-9EF7-0D8275007156}" type="slidenum">
              <a:rPr lang="en-GB" smtClean="0"/>
              <a:t>‹#›</a:t>
            </a:fld>
            <a:endParaRPr lang="en-GB"/>
          </a:p>
        </p:txBody>
      </p:sp>
    </p:spTree>
    <p:extLst>
      <p:ext uri="{BB962C8B-B14F-4D97-AF65-F5344CB8AC3E}">
        <p14:creationId xmlns:p14="http://schemas.microsoft.com/office/powerpoint/2010/main" val="22740666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p>
            <a:fld id="{74D42DFE-120A-4D4F-A576-0978F092372F}" type="datetimeFigureOut">
              <a:rPr lang="en-GB" smtClean="0"/>
              <a:t>10/11/2015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8A43BD58-53A7-4021-9EF7-0D8275007156}" type="slidenum">
              <a:rPr lang="en-GB" smtClean="0"/>
              <a:t>‹#›</a:t>
            </a:fld>
            <a:endParaRPr lang="en-GB"/>
          </a:p>
        </p:txBody>
      </p:sp>
    </p:spTree>
    <p:extLst>
      <p:ext uri="{BB962C8B-B14F-4D97-AF65-F5344CB8AC3E}">
        <p14:creationId xmlns:p14="http://schemas.microsoft.com/office/powerpoint/2010/main" val="18698936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p>
            <a:fld id="{74D42DFE-120A-4D4F-A576-0978F092372F}" type="datetimeFigureOut">
              <a:rPr lang="en-GB" smtClean="0"/>
              <a:t>10/11/2015</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8A43BD58-53A7-4021-9EF7-0D8275007156}" type="slidenum">
              <a:rPr lang="en-GB" smtClean="0"/>
              <a:t>‹#›</a:t>
            </a:fld>
            <a:endParaRPr lang="en-GB"/>
          </a:p>
        </p:txBody>
      </p:sp>
    </p:spTree>
    <p:extLst>
      <p:ext uri="{BB962C8B-B14F-4D97-AF65-F5344CB8AC3E}">
        <p14:creationId xmlns:p14="http://schemas.microsoft.com/office/powerpoint/2010/main" val="19846991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p>
            <a:fld id="{74D42DFE-120A-4D4F-A576-0978F092372F}" type="datetimeFigureOut">
              <a:rPr lang="en-GB" smtClean="0"/>
              <a:t>10/11/2015</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8A43BD58-53A7-4021-9EF7-0D8275007156}" type="slidenum">
              <a:rPr lang="en-GB" smtClean="0"/>
              <a:t>‹#›</a:t>
            </a:fld>
            <a:endParaRPr lang="en-GB"/>
          </a:p>
        </p:txBody>
      </p:sp>
    </p:spTree>
    <p:extLst>
      <p:ext uri="{BB962C8B-B14F-4D97-AF65-F5344CB8AC3E}">
        <p14:creationId xmlns:p14="http://schemas.microsoft.com/office/powerpoint/2010/main" val="11658046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4D42DFE-120A-4D4F-A576-0978F092372F}" type="datetimeFigureOut">
              <a:rPr lang="en-GB" smtClean="0"/>
              <a:t>10/11/2015</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8A43BD58-53A7-4021-9EF7-0D8275007156}" type="slidenum">
              <a:rPr lang="en-GB" smtClean="0"/>
              <a:t>‹#›</a:t>
            </a:fld>
            <a:endParaRPr lang="en-GB"/>
          </a:p>
        </p:txBody>
      </p:sp>
    </p:spTree>
    <p:extLst>
      <p:ext uri="{BB962C8B-B14F-4D97-AF65-F5344CB8AC3E}">
        <p14:creationId xmlns:p14="http://schemas.microsoft.com/office/powerpoint/2010/main" val="30508664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4D42DFE-120A-4D4F-A576-0978F092372F}" type="datetimeFigureOut">
              <a:rPr lang="en-GB" smtClean="0"/>
              <a:t>10/11/2015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8A43BD58-53A7-4021-9EF7-0D8275007156}" type="slidenum">
              <a:rPr lang="en-GB" smtClean="0"/>
              <a:t>‹#›</a:t>
            </a:fld>
            <a:endParaRPr lang="en-GB"/>
          </a:p>
        </p:txBody>
      </p:sp>
    </p:spTree>
    <p:extLst>
      <p:ext uri="{BB962C8B-B14F-4D97-AF65-F5344CB8AC3E}">
        <p14:creationId xmlns:p14="http://schemas.microsoft.com/office/powerpoint/2010/main" val="14853519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4D42DFE-120A-4D4F-A576-0978F092372F}" type="datetimeFigureOut">
              <a:rPr lang="en-GB" smtClean="0"/>
              <a:t>10/11/2015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8A43BD58-53A7-4021-9EF7-0D8275007156}" type="slidenum">
              <a:rPr lang="en-GB" smtClean="0"/>
              <a:t>‹#›</a:t>
            </a:fld>
            <a:endParaRPr lang="en-GB"/>
          </a:p>
        </p:txBody>
      </p:sp>
    </p:spTree>
    <p:extLst>
      <p:ext uri="{BB962C8B-B14F-4D97-AF65-F5344CB8AC3E}">
        <p14:creationId xmlns:p14="http://schemas.microsoft.com/office/powerpoint/2010/main" val="447057224"/>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4D42DFE-120A-4D4F-A576-0978F092372F}" type="datetimeFigureOut">
              <a:rPr lang="en-GB" smtClean="0"/>
              <a:t>10/11/2015</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A43BD58-53A7-4021-9EF7-0D8275007156}" type="slidenum">
              <a:rPr lang="en-GB" smtClean="0"/>
              <a:t>‹#›</a:t>
            </a:fld>
            <a:endParaRPr lang="en-GB"/>
          </a:p>
        </p:txBody>
      </p:sp>
    </p:spTree>
    <p:extLst>
      <p:ext uri="{BB962C8B-B14F-4D97-AF65-F5344CB8AC3E}">
        <p14:creationId xmlns:p14="http://schemas.microsoft.com/office/powerpoint/2010/main" val="423940206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1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1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1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2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3" Type="http://schemas.openxmlformats.org/officeDocument/2006/relationships/hyperlink" Target="http://industrial.embedded-computing.com/article-id/?4098" TargetMode="External"/><Relationship Id="rId4" Type="http://schemas.openxmlformats.org/officeDocument/2006/relationships/hyperlink" Target="http://www.smartreport.eu/network-monitoring/performance-management-it-network" TargetMode="External"/><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Unit 5 Assignment 1</a:t>
            </a:r>
            <a:endParaRPr lang="en-GB" dirty="0"/>
          </a:p>
        </p:txBody>
      </p:sp>
      <p:sp>
        <p:nvSpPr>
          <p:cNvPr id="5" name="Subtitle 4"/>
          <p:cNvSpPr>
            <a:spLocks noGrp="1"/>
          </p:cNvSpPr>
          <p:nvPr>
            <p:ph type="subTitle" idx="1"/>
          </p:nvPr>
        </p:nvSpPr>
        <p:spPr/>
        <p:txBody>
          <a:bodyPr/>
          <a:lstStyle/>
          <a:p>
            <a:r>
              <a:rPr lang="en-US" dirty="0" smtClean="0"/>
              <a:t>Tom Hutchings</a:t>
            </a:r>
            <a:endParaRPr lang="en-GB" dirty="0"/>
          </a:p>
        </p:txBody>
      </p:sp>
    </p:spTree>
    <p:extLst>
      <p:ext uri="{BB962C8B-B14F-4D97-AF65-F5344CB8AC3E}">
        <p14:creationId xmlns:p14="http://schemas.microsoft.com/office/powerpoint/2010/main" val="13808400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SSH – Secure Shell</a:t>
            </a:r>
            <a:endParaRPr lang="en-GB" dirty="0"/>
          </a:p>
        </p:txBody>
      </p:sp>
      <p:sp>
        <p:nvSpPr>
          <p:cNvPr id="3" name="Content Placeholder 2"/>
          <p:cNvSpPr>
            <a:spLocks noGrp="1"/>
          </p:cNvSpPr>
          <p:nvPr>
            <p:ph idx="1"/>
          </p:nvPr>
        </p:nvSpPr>
        <p:spPr/>
        <p:txBody>
          <a:bodyPr/>
          <a:lstStyle/>
          <a:p>
            <a:r>
              <a:rPr lang="en-US" dirty="0" smtClean="0"/>
              <a:t>SSH is an encrypted protocol that allows logging in to computers remotely.</a:t>
            </a:r>
          </a:p>
          <a:p>
            <a:r>
              <a:rPr lang="en-US" dirty="0" smtClean="0"/>
              <a:t>SSH can also be used to encrypt any network traffic.</a:t>
            </a:r>
          </a:p>
          <a:p>
            <a:r>
              <a:rPr lang="en-US" dirty="0" smtClean="0"/>
              <a:t> SSH uses port 22 by default.</a:t>
            </a:r>
            <a:endParaRPr lang="en-GB" dirty="0"/>
          </a:p>
        </p:txBody>
      </p:sp>
    </p:spTree>
    <p:extLst>
      <p:ext uri="{BB962C8B-B14F-4D97-AF65-F5344CB8AC3E}">
        <p14:creationId xmlns:p14="http://schemas.microsoft.com/office/powerpoint/2010/main" val="269251605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ICMP – Internet Control Message Protocol</a:t>
            </a:r>
            <a:endParaRPr lang="en-GB" dirty="0"/>
          </a:p>
        </p:txBody>
      </p:sp>
      <p:sp>
        <p:nvSpPr>
          <p:cNvPr id="3" name="Content Placeholder 2"/>
          <p:cNvSpPr>
            <a:spLocks noGrp="1"/>
          </p:cNvSpPr>
          <p:nvPr>
            <p:ph idx="1"/>
          </p:nvPr>
        </p:nvSpPr>
        <p:spPr/>
        <p:txBody>
          <a:bodyPr/>
          <a:lstStyle/>
          <a:p>
            <a:r>
              <a:rPr lang="en-US" dirty="0" smtClean="0"/>
              <a:t>ICMP is a protocol used for network diagnostics and error reporting.</a:t>
            </a:r>
          </a:p>
          <a:p>
            <a:r>
              <a:rPr lang="en-US" dirty="0"/>
              <a:t>ICMP is not usually used to transmit data like </a:t>
            </a:r>
            <a:r>
              <a:rPr lang="en-US" dirty="0" smtClean="0"/>
              <a:t>TCP and UDP do</a:t>
            </a:r>
            <a:r>
              <a:rPr lang="en-US" dirty="0"/>
              <a:t>, but instead to send simple messages</a:t>
            </a:r>
            <a:r>
              <a:rPr lang="en-US" dirty="0" smtClean="0"/>
              <a:t>.</a:t>
            </a:r>
          </a:p>
          <a:p>
            <a:r>
              <a:rPr lang="en-US" dirty="0" smtClean="0"/>
              <a:t>ICMP can send lots of different messages using type and code sections of the header.</a:t>
            </a:r>
          </a:p>
          <a:p>
            <a:r>
              <a:rPr lang="en-US" dirty="0" smtClean="0"/>
              <a:t>Does not have a port.</a:t>
            </a:r>
          </a:p>
        </p:txBody>
      </p:sp>
    </p:spTree>
    <p:extLst>
      <p:ext uri="{BB962C8B-B14F-4D97-AF65-F5344CB8AC3E}">
        <p14:creationId xmlns:p14="http://schemas.microsoft.com/office/powerpoint/2010/main" val="44435717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Network Layouts</a:t>
            </a:r>
            <a:endParaRPr lang="en-GB" dirty="0"/>
          </a:p>
        </p:txBody>
      </p:sp>
      <p:sp>
        <p:nvSpPr>
          <p:cNvPr id="9" name="Content Placeholder 8"/>
          <p:cNvSpPr>
            <a:spLocks noGrp="1"/>
          </p:cNvSpPr>
          <p:nvPr>
            <p:ph idx="1"/>
          </p:nvPr>
        </p:nvSpPr>
        <p:spPr/>
        <p:txBody>
          <a:bodyPr/>
          <a:lstStyle/>
          <a:p>
            <a:endParaRPr lang="en-GB" dirty="0"/>
          </a:p>
        </p:txBody>
      </p:sp>
    </p:spTree>
    <p:extLst>
      <p:ext uri="{BB962C8B-B14F-4D97-AF65-F5344CB8AC3E}">
        <p14:creationId xmlns:p14="http://schemas.microsoft.com/office/powerpoint/2010/main" val="3596515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Point To Point</a:t>
            </a:r>
            <a:endParaRPr lang="en-GB" dirty="0"/>
          </a:p>
        </p:txBody>
      </p:sp>
      <p:sp>
        <p:nvSpPr>
          <p:cNvPr id="3" name="Content Placeholder 2"/>
          <p:cNvSpPr>
            <a:spLocks noGrp="1"/>
          </p:cNvSpPr>
          <p:nvPr>
            <p:ph idx="1"/>
          </p:nvPr>
        </p:nvSpPr>
        <p:spPr/>
        <p:txBody>
          <a:bodyPr/>
          <a:lstStyle/>
          <a:p>
            <a:r>
              <a:rPr lang="en-US" dirty="0" smtClean="0"/>
              <a:t>In a point to point network just 2 nodes are connected by a single connection.</a:t>
            </a:r>
          </a:p>
          <a:p>
            <a:r>
              <a:rPr lang="en-US" dirty="0" smtClean="0"/>
              <a:t>While useful when only two devices need to be connected, Point to Point is useless when more devices need connections.</a:t>
            </a:r>
          </a:p>
          <a:p>
            <a:endParaRPr lang="en-US" dirty="0" smtClean="0"/>
          </a:p>
        </p:txBody>
      </p:sp>
    </p:spTree>
    <p:extLst>
      <p:ext uri="{BB962C8B-B14F-4D97-AF65-F5344CB8AC3E}">
        <p14:creationId xmlns:p14="http://schemas.microsoft.com/office/powerpoint/2010/main" val="93824922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Bus Topology</a:t>
            </a:r>
            <a:endParaRPr lang="en-GB" dirty="0"/>
          </a:p>
        </p:txBody>
      </p:sp>
      <p:sp>
        <p:nvSpPr>
          <p:cNvPr id="3" name="Content Placeholder 2"/>
          <p:cNvSpPr>
            <a:spLocks noGrp="1"/>
          </p:cNvSpPr>
          <p:nvPr>
            <p:ph idx="1"/>
          </p:nvPr>
        </p:nvSpPr>
        <p:spPr>
          <a:xfrm>
            <a:off x="838200" y="1825625"/>
            <a:ext cx="8071884" cy="4351338"/>
          </a:xfrm>
        </p:spPr>
        <p:txBody>
          <a:bodyPr/>
          <a:lstStyle/>
          <a:p>
            <a:r>
              <a:rPr lang="en-US" dirty="0" smtClean="0"/>
              <a:t>In a bus network all devices are connected by a single cable.</a:t>
            </a:r>
          </a:p>
          <a:p>
            <a:r>
              <a:rPr lang="en-US" dirty="0" smtClean="0"/>
              <a:t>Central cable is known as a bus.</a:t>
            </a:r>
          </a:p>
          <a:p>
            <a:r>
              <a:rPr lang="en-US" dirty="0" smtClean="0"/>
              <a:t>Easy and cheap to implement.</a:t>
            </a:r>
          </a:p>
          <a:p>
            <a:r>
              <a:rPr lang="en-US" dirty="0" smtClean="0"/>
              <a:t>Single point of failure.</a:t>
            </a:r>
          </a:p>
          <a:p>
            <a:endParaRPr lang="en-US" dirty="0" smtClean="0"/>
          </a:p>
          <a:p>
            <a:endParaRPr lang="en-GB" dirty="0"/>
          </a:p>
        </p:txBody>
      </p:sp>
      <p:pic>
        <p:nvPicPr>
          <p:cNvPr id="4" name="Picture 3"/>
          <p:cNvPicPr>
            <a:picLocks noChangeAspect="1"/>
          </p:cNvPicPr>
          <p:nvPr/>
        </p:nvPicPr>
        <p:blipFill>
          <a:blip r:embed="rId3"/>
          <a:stretch>
            <a:fillRect/>
          </a:stretch>
        </p:blipFill>
        <p:spPr>
          <a:xfrm>
            <a:off x="9065363" y="1690688"/>
            <a:ext cx="2288437" cy="1160984"/>
          </a:xfrm>
          <a:prstGeom prst="rect">
            <a:avLst/>
          </a:prstGeom>
        </p:spPr>
      </p:pic>
    </p:spTree>
    <p:extLst>
      <p:ext uri="{BB962C8B-B14F-4D97-AF65-F5344CB8AC3E}">
        <p14:creationId xmlns:p14="http://schemas.microsoft.com/office/powerpoint/2010/main" val="241618115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Star Network</a:t>
            </a:r>
            <a:endParaRPr lang="en-GB" dirty="0"/>
          </a:p>
        </p:txBody>
      </p:sp>
      <p:sp>
        <p:nvSpPr>
          <p:cNvPr id="3" name="Content Placeholder 2"/>
          <p:cNvSpPr>
            <a:spLocks noGrp="1"/>
          </p:cNvSpPr>
          <p:nvPr>
            <p:ph idx="1"/>
          </p:nvPr>
        </p:nvSpPr>
        <p:spPr>
          <a:xfrm>
            <a:off x="838200" y="1825625"/>
            <a:ext cx="6349409" cy="4351338"/>
          </a:xfrm>
        </p:spPr>
        <p:txBody>
          <a:bodyPr/>
          <a:lstStyle/>
          <a:p>
            <a:r>
              <a:rPr lang="en-US" dirty="0" smtClean="0"/>
              <a:t>All nodes are connect via a central node</a:t>
            </a:r>
          </a:p>
          <a:p>
            <a:r>
              <a:rPr lang="en-US" dirty="0" smtClean="0"/>
              <a:t>Simple to implement</a:t>
            </a:r>
          </a:p>
          <a:p>
            <a:r>
              <a:rPr lang="en-US" dirty="0" smtClean="0"/>
              <a:t>Easy to add nodes</a:t>
            </a:r>
          </a:p>
          <a:p>
            <a:r>
              <a:rPr lang="en-US" dirty="0" smtClean="0"/>
              <a:t>Single point of failure</a:t>
            </a:r>
          </a:p>
          <a:p>
            <a:endParaRPr lang="en-GB" dirty="0"/>
          </a:p>
        </p:txBody>
      </p:sp>
      <p:pic>
        <p:nvPicPr>
          <p:cNvPr id="4" name="Picture 3"/>
          <p:cNvPicPr>
            <a:picLocks noChangeAspect="1"/>
          </p:cNvPicPr>
          <p:nvPr/>
        </p:nvPicPr>
        <p:blipFill>
          <a:blip r:embed="rId3"/>
          <a:stretch>
            <a:fillRect/>
          </a:stretch>
        </p:blipFill>
        <p:spPr>
          <a:xfrm>
            <a:off x="6991350" y="1350667"/>
            <a:ext cx="5200650" cy="4029075"/>
          </a:xfrm>
          <a:prstGeom prst="rect">
            <a:avLst/>
          </a:prstGeom>
        </p:spPr>
      </p:pic>
    </p:spTree>
    <p:extLst>
      <p:ext uri="{BB962C8B-B14F-4D97-AF65-F5344CB8AC3E}">
        <p14:creationId xmlns:p14="http://schemas.microsoft.com/office/powerpoint/2010/main" val="211459047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Ring Network</a:t>
            </a:r>
            <a:endParaRPr lang="en-GB" dirty="0"/>
          </a:p>
        </p:txBody>
      </p:sp>
      <p:sp>
        <p:nvSpPr>
          <p:cNvPr id="3" name="Content Placeholder 2"/>
          <p:cNvSpPr>
            <a:spLocks noGrp="1"/>
          </p:cNvSpPr>
          <p:nvPr>
            <p:ph idx="1"/>
          </p:nvPr>
        </p:nvSpPr>
        <p:spPr>
          <a:xfrm>
            <a:off x="838200" y="1825625"/>
            <a:ext cx="7370135" cy="4351338"/>
          </a:xfrm>
        </p:spPr>
        <p:txBody>
          <a:bodyPr/>
          <a:lstStyle/>
          <a:p>
            <a:r>
              <a:rPr lang="en-US" dirty="0" smtClean="0"/>
              <a:t>Each node is connected to two others in such a way that a loop is formed.</a:t>
            </a:r>
          </a:p>
          <a:p>
            <a:r>
              <a:rPr lang="en-US" dirty="0" smtClean="0"/>
              <a:t>Packets travel around a ring in one direction.</a:t>
            </a:r>
          </a:p>
          <a:p>
            <a:r>
              <a:rPr lang="en-US" dirty="0" smtClean="0"/>
              <a:t>Each node is a point of failure</a:t>
            </a:r>
          </a:p>
        </p:txBody>
      </p:sp>
      <p:pic>
        <p:nvPicPr>
          <p:cNvPr id="4" name="Picture 3"/>
          <p:cNvPicPr>
            <a:picLocks noChangeAspect="1"/>
          </p:cNvPicPr>
          <p:nvPr/>
        </p:nvPicPr>
        <p:blipFill>
          <a:blip r:embed="rId3"/>
          <a:stretch>
            <a:fillRect/>
          </a:stretch>
        </p:blipFill>
        <p:spPr>
          <a:xfrm>
            <a:off x="7940084" y="1690688"/>
            <a:ext cx="4674652" cy="3630133"/>
          </a:xfrm>
          <a:prstGeom prst="rect">
            <a:avLst/>
          </a:prstGeom>
        </p:spPr>
      </p:pic>
    </p:spTree>
    <p:extLst>
      <p:ext uri="{BB962C8B-B14F-4D97-AF65-F5344CB8AC3E}">
        <p14:creationId xmlns:p14="http://schemas.microsoft.com/office/powerpoint/2010/main" val="215593410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Mesh Network</a:t>
            </a:r>
            <a:endParaRPr lang="en-GB" dirty="0"/>
          </a:p>
        </p:txBody>
      </p:sp>
      <p:sp>
        <p:nvSpPr>
          <p:cNvPr id="3" name="Content Placeholder 2"/>
          <p:cNvSpPr>
            <a:spLocks noGrp="1"/>
          </p:cNvSpPr>
          <p:nvPr>
            <p:ph idx="1"/>
          </p:nvPr>
        </p:nvSpPr>
        <p:spPr>
          <a:xfrm>
            <a:off x="838200" y="1825625"/>
            <a:ext cx="6625302" cy="4351338"/>
          </a:xfrm>
        </p:spPr>
        <p:txBody>
          <a:bodyPr/>
          <a:lstStyle/>
          <a:p>
            <a:r>
              <a:rPr lang="en-US" dirty="0" smtClean="0"/>
              <a:t>Mesh networks are a subcategory of networks where each node acts as a relay as data travels along.</a:t>
            </a:r>
          </a:p>
          <a:p>
            <a:r>
              <a:rPr lang="en-US" dirty="0" smtClean="0"/>
              <a:t>Mesh networks can be flooding or routing.</a:t>
            </a:r>
          </a:p>
          <a:p>
            <a:r>
              <a:rPr lang="en-US" dirty="0" smtClean="0"/>
              <a:t>Mesh networks are ideal for so called ad-hoc networks.</a:t>
            </a:r>
            <a:endParaRPr lang="en-GB" dirty="0"/>
          </a:p>
        </p:txBody>
      </p:sp>
      <p:pic>
        <p:nvPicPr>
          <p:cNvPr id="4" name="Picture 3"/>
          <p:cNvPicPr>
            <a:picLocks noChangeAspect="1"/>
          </p:cNvPicPr>
          <p:nvPr/>
        </p:nvPicPr>
        <p:blipFill>
          <a:blip r:embed="rId3"/>
          <a:stretch>
            <a:fillRect/>
          </a:stretch>
        </p:blipFill>
        <p:spPr>
          <a:xfrm>
            <a:off x="7463502" y="1825625"/>
            <a:ext cx="4410075" cy="3028950"/>
          </a:xfrm>
          <a:prstGeom prst="rect">
            <a:avLst/>
          </a:prstGeom>
        </p:spPr>
      </p:pic>
    </p:spTree>
    <p:extLst>
      <p:ext uri="{BB962C8B-B14F-4D97-AF65-F5344CB8AC3E}">
        <p14:creationId xmlns:p14="http://schemas.microsoft.com/office/powerpoint/2010/main" val="238943004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Network Devices</a:t>
            </a:r>
            <a:endParaRPr lang="en-GB" dirty="0"/>
          </a:p>
        </p:txBody>
      </p:sp>
      <p:sp>
        <p:nvSpPr>
          <p:cNvPr id="3" name="Content Placeholder 2"/>
          <p:cNvSpPr>
            <a:spLocks noGrp="1"/>
          </p:cNvSpPr>
          <p:nvPr>
            <p:ph idx="1"/>
          </p:nvPr>
        </p:nvSpPr>
        <p:spPr/>
        <p:txBody>
          <a:bodyPr/>
          <a:lstStyle/>
          <a:p>
            <a:endParaRPr lang="en-GB" dirty="0"/>
          </a:p>
        </p:txBody>
      </p:sp>
    </p:spTree>
    <p:extLst>
      <p:ext uri="{BB962C8B-B14F-4D97-AF65-F5344CB8AC3E}">
        <p14:creationId xmlns:p14="http://schemas.microsoft.com/office/powerpoint/2010/main" val="74660360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Router</a:t>
            </a:r>
            <a:endParaRPr lang="en-GB" dirty="0"/>
          </a:p>
        </p:txBody>
      </p:sp>
      <p:sp>
        <p:nvSpPr>
          <p:cNvPr id="3" name="Content Placeholder 2"/>
          <p:cNvSpPr>
            <a:spLocks noGrp="1"/>
          </p:cNvSpPr>
          <p:nvPr>
            <p:ph idx="1"/>
          </p:nvPr>
        </p:nvSpPr>
        <p:spPr/>
        <p:txBody>
          <a:bodyPr/>
          <a:lstStyle/>
          <a:p>
            <a:r>
              <a:rPr lang="en-US" dirty="0" smtClean="0"/>
              <a:t>Routes packets between networks.</a:t>
            </a:r>
          </a:p>
          <a:p>
            <a:r>
              <a:rPr lang="en-US" dirty="0" smtClean="0"/>
              <a:t>Comes in small, consumer size and larger, corporate sized units.</a:t>
            </a:r>
          </a:p>
          <a:p>
            <a:r>
              <a:rPr lang="en-US" dirty="0" smtClean="0"/>
              <a:t>Routers are commonly used for connecting to the internet</a:t>
            </a:r>
          </a:p>
          <a:p>
            <a:endParaRPr lang="en-GB" dirty="0"/>
          </a:p>
        </p:txBody>
      </p:sp>
      <p:pic>
        <p:nvPicPr>
          <p:cNvPr id="5" name="Picture 4"/>
          <p:cNvPicPr>
            <a:picLocks noChangeAspect="1"/>
          </p:cNvPicPr>
          <p:nvPr/>
        </p:nvPicPr>
        <p:blipFill>
          <a:blip r:embed="rId3"/>
          <a:stretch>
            <a:fillRect/>
          </a:stretch>
        </p:blipFill>
        <p:spPr>
          <a:xfrm>
            <a:off x="6585099" y="3259025"/>
            <a:ext cx="3640142" cy="3120122"/>
          </a:xfrm>
          <a:prstGeom prst="rect">
            <a:avLst/>
          </a:prstGeom>
        </p:spPr>
      </p:pic>
    </p:spTree>
    <p:extLst>
      <p:ext uri="{BB962C8B-B14F-4D97-AF65-F5344CB8AC3E}">
        <p14:creationId xmlns:p14="http://schemas.microsoft.com/office/powerpoint/2010/main" val="40688835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Network Technologies P1</a:t>
            </a:r>
            <a:endParaRPr lang="en-GB" dirty="0"/>
          </a:p>
        </p:txBody>
      </p:sp>
      <p:sp>
        <p:nvSpPr>
          <p:cNvPr id="3" name="Subtitle 2"/>
          <p:cNvSpPr>
            <a:spLocks noGrp="1"/>
          </p:cNvSpPr>
          <p:nvPr>
            <p:ph type="subTitle" idx="1"/>
          </p:nvPr>
        </p:nvSpPr>
        <p:spPr/>
        <p:txBody>
          <a:bodyPr/>
          <a:lstStyle/>
          <a:p>
            <a:r>
              <a:rPr lang="en-US" dirty="0" smtClean="0"/>
              <a:t>Operating Systems, Protocols, Network Layouts and Network Devices</a:t>
            </a:r>
            <a:endParaRPr lang="en-GB" dirty="0"/>
          </a:p>
        </p:txBody>
      </p:sp>
    </p:spTree>
    <p:extLst>
      <p:ext uri="{BB962C8B-B14F-4D97-AF65-F5344CB8AC3E}">
        <p14:creationId xmlns:p14="http://schemas.microsoft.com/office/powerpoint/2010/main" val="127583981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Switch</a:t>
            </a:r>
            <a:endParaRPr lang="en-GB" dirty="0"/>
          </a:p>
        </p:txBody>
      </p:sp>
      <p:sp>
        <p:nvSpPr>
          <p:cNvPr id="3" name="Content Placeholder 2"/>
          <p:cNvSpPr>
            <a:spLocks noGrp="1"/>
          </p:cNvSpPr>
          <p:nvPr>
            <p:ph idx="1"/>
          </p:nvPr>
        </p:nvSpPr>
        <p:spPr/>
        <p:txBody>
          <a:bodyPr/>
          <a:lstStyle/>
          <a:p>
            <a:r>
              <a:rPr lang="en-US" dirty="0" smtClean="0"/>
              <a:t>Connects devices on a network.</a:t>
            </a:r>
          </a:p>
          <a:p>
            <a:r>
              <a:rPr lang="en-US" dirty="0" smtClean="0"/>
              <a:t>A switch sends packets over a local network.</a:t>
            </a:r>
          </a:p>
          <a:p>
            <a:r>
              <a:rPr lang="en-US" dirty="0" smtClean="0"/>
              <a:t>Varying OSI layer depending on switch type.</a:t>
            </a:r>
          </a:p>
          <a:p>
            <a:r>
              <a:rPr lang="en-US" dirty="0" smtClean="0"/>
              <a:t>Managed or Unmanaged.</a:t>
            </a:r>
          </a:p>
          <a:p>
            <a:endParaRPr lang="en-US" dirty="0" smtClean="0"/>
          </a:p>
          <a:p>
            <a:endParaRPr lang="en-GB" dirty="0"/>
          </a:p>
        </p:txBody>
      </p:sp>
      <p:pic>
        <p:nvPicPr>
          <p:cNvPr id="4" name="Picture 3"/>
          <p:cNvPicPr>
            <a:picLocks noChangeAspect="1"/>
          </p:cNvPicPr>
          <p:nvPr/>
        </p:nvPicPr>
        <p:blipFill>
          <a:blip r:embed="rId3"/>
          <a:stretch>
            <a:fillRect/>
          </a:stretch>
        </p:blipFill>
        <p:spPr>
          <a:xfrm>
            <a:off x="7830007" y="669926"/>
            <a:ext cx="3523793" cy="725487"/>
          </a:xfrm>
          <a:prstGeom prst="rect">
            <a:avLst/>
          </a:prstGeom>
        </p:spPr>
      </p:pic>
    </p:spTree>
    <p:extLst>
      <p:ext uri="{BB962C8B-B14F-4D97-AF65-F5344CB8AC3E}">
        <p14:creationId xmlns:p14="http://schemas.microsoft.com/office/powerpoint/2010/main" val="290059424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Hub</a:t>
            </a:r>
            <a:endParaRPr lang="en-GB" dirty="0"/>
          </a:p>
        </p:txBody>
      </p:sp>
      <p:sp>
        <p:nvSpPr>
          <p:cNvPr id="3" name="Content Placeholder 2"/>
          <p:cNvSpPr>
            <a:spLocks noGrp="1"/>
          </p:cNvSpPr>
          <p:nvPr>
            <p:ph idx="1"/>
          </p:nvPr>
        </p:nvSpPr>
        <p:spPr/>
        <p:txBody>
          <a:bodyPr/>
          <a:lstStyle/>
          <a:p>
            <a:r>
              <a:rPr lang="en-US" dirty="0" smtClean="0"/>
              <a:t>Used as the central node in the star topology.</a:t>
            </a:r>
          </a:p>
          <a:p>
            <a:r>
              <a:rPr lang="en-US" dirty="0" smtClean="0"/>
              <a:t>Operate in layer 1 (Physical).</a:t>
            </a:r>
          </a:p>
          <a:p>
            <a:r>
              <a:rPr lang="en-US" dirty="0" smtClean="0"/>
              <a:t>Very simple design.</a:t>
            </a:r>
          </a:p>
          <a:p>
            <a:endParaRPr lang="en-GB" dirty="0"/>
          </a:p>
        </p:txBody>
      </p:sp>
      <p:pic>
        <p:nvPicPr>
          <p:cNvPr id="4" name="Picture 3"/>
          <p:cNvPicPr>
            <a:picLocks noChangeAspect="1"/>
          </p:cNvPicPr>
          <p:nvPr/>
        </p:nvPicPr>
        <p:blipFill>
          <a:blip r:embed="rId3"/>
          <a:stretch>
            <a:fillRect/>
          </a:stretch>
        </p:blipFill>
        <p:spPr>
          <a:xfrm>
            <a:off x="8121602" y="4043712"/>
            <a:ext cx="3232198" cy="2133251"/>
          </a:xfrm>
          <a:prstGeom prst="rect">
            <a:avLst/>
          </a:prstGeom>
        </p:spPr>
      </p:pic>
    </p:spTree>
    <p:extLst>
      <p:ext uri="{BB962C8B-B14F-4D97-AF65-F5344CB8AC3E}">
        <p14:creationId xmlns:p14="http://schemas.microsoft.com/office/powerpoint/2010/main" val="189236540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Modem</a:t>
            </a:r>
            <a:endParaRPr lang="en-GB" dirty="0"/>
          </a:p>
        </p:txBody>
      </p:sp>
      <p:sp>
        <p:nvSpPr>
          <p:cNvPr id="3" name="Content Placeholder 2"/>
          <p:cNvSpPr>
            <a:spLocks noGrp="1"/>
          </p:cNvSpPr>
          <p:nvPr>
            <p:ph idx="1"/>
          </p:nvPr>
        </p:nvSpPr>
        <p:spPr>
          <a:xfrm>
            <a:off x="838200" y="1825625"/>
            <a:ext cx="7810500" cy="4351338"/>
          </a:xfrm>
        </p:spPr>
        <p:txBody>
          <a:bodyPr/>
          <a:lstStyle/>
          <a:p>
            <a:r>
              <a:rPr lang="en-US" dirty="0" smtClean="0"/>
              <a:t>Modems allow data to be sent over a phone line.</a:t>
            </a:r>
          </a:p>
          <a:p>
            <a:r>
              <a:rPr lang="en-US" dirty="0" smtClean="0"/>
              <a:t>Modulate data into sounds.</a:t>
            </a:r>
          </a:p>
          <a:p>
            <a:r>
              <a:rPr lang="en-US" dirty="0" smtClean="0"/>
              <a:t>Demodulate sounds to data.</a:t>
            </a:r>
          </a:p>
          <a:p>
            <a:endParaRPr lang="en-GB" dirty="0"/>
          </a:p>
        </p:txBody>
      </p:sp>
      <p:pic>
        <p:nvPicPr>
          <p:cNvPr id="4" name="Picture 3"/>
          <p:cNvPicPr>
            <a:picLocks noChangeAspect="1"/>
          </p:cNvPicPr>
          <p:nvPr/>
        </p:nvPicPr>
        <p:blipFill>
          <a:blip r:embed="rId3"/>
          <a:stretch>
            <a:fillRect/>
          </a:stretch>
        </p:blipFill>
        <p:spPr>
          <a:xfrm>
            <a:off x="7776472" y="2876550"/>
            <a:ext cx="3577328" cy="3300413"/>
          </a:xfrm>
          <a:prstGeom prst="rect">
            <a:avLst/>
          </a:prstGeom>
        </p:spPr>
      </p:pic>
    </p:spTree>
    <p:extLst>
      <p:ext uri="{BB962C8B-B14F-4D97-AF65-F5344CB8AC3E}">
        <p14:creationId xmlns:p14="http://schemas.microsoft.com/office/powerpoint/2010/main" val="250798121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Wireless Access Point</a:t>
            </a:r>
            <a:endParaRPr lang="en-GB" dirty="0"/>
          </a:p>
        </p:txBody>
      </p:sp>
      <p:sp>
        <p:nvSpPr>
          <p:cNvPr id="3" name="Content Placeholder 2"/>
          <p:cNvSpPr>
            <a:spLocks noGrp="1"/>
          </p:cNvSpPr>
          <p:nvPr>
            <p:ph idx="1"/>
          </p:nvPr>
        </p:nvSpPr>
        <p:spPr/>
        <p:txBody>
          <a:bodyPr/>
          <a:lstStyle/>
          <a:p>
            <a:r>
              <a:rPr lang="en-US" dirty="0" smtClean="0"/>
              <a:t>Allows wireless devices to connect using a standard like Wi-Fi.</a:t>
            </a:r>
          </a:p>
          <a:p>
            <a:r>
              <a:rPr lang="en-US" dirty="0" smtClean="0"/>
              <a:t>Typically several WAP are connected to a wired LAN.</a:t>
            </a:r>
          </a:p>
          <a:p>
            <a:r>
              <a:rPr lang="en-US" dirty="0" smtClean="0"/>
              <a:t>Devices like Phones and Laptops are normally Wi-Fi enabled.</a:t>
            </a:r>
          </a:p>
          <a:p>
            <a:r>
              <a:rPr lang="en-US" dirty="0" smtClean="0"/>
              <a:t>Often used for quick connect ‘hotspots’.</a:t>
            </a:r>
          </a:p>
          <a:p>
            <a:endParaRPr lang="en-US" dirty="0" smtClean="0"/>
          </a:p>
          <a:p>
            <a:endParaRPr lang="en-US" dirty="0" smtClean="0"/>
          </a:p>
          <a:p>
            <a:endParaRPr lang="en-US" dirty="0" smtClean="0"/>
          </a:p>
          <a:p>
            <a:endParaRPr lang="en-GB" dirty="0"/>
          </a:p>
        </p:txBody>
      </p:sp>
    </p:spTree>
    <p:extLst>
      <p:ext uri="{BB962C8B-B14F-4D97-AF65-F5344CB8AC3E}">
        <p14:creationId xmlns:p14="http://schemas.microsoft.com/office/powerpoint/2010/main" val="25593994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Purposes of Networking Tools – P2</a:t>
            </a:r>
            <a:endParaRPr lang="en-GB" dirty="0"/>
          </a:p>
        </p:txBody>
      </p:sp>
      <p:sp>
        <p:nvSpPr>
          <p:cNvPr id="3" name="Subtitle 2"/>
          <p:cNvSpPr>
            <a:spLocks noGrp="1"/>
          </p:cNvSpPr>
          <p:nvPr>
            <p:ph type="body" idx="1"/>
          </p:nvPr>
        </p:nvSpPr>
        <p:spPr/>
        <p:txBody>
          <a:bodyPr/>
          <a:lstStyle/>
          <a:p>
            <a:r>
              <a:rPr lang="en-US" dirty="0" smtClean="0"/>
              <a:t>Network Tools, Fault Management, Performance Management and using system software to find network assets.</a:t>
            </a:r>
            <a:endParaRPr lang="en-GB" dirty="0"/>
          </a:p>
        </p:txBody>
      </p:sp>
    </p:spTree>
    <p:extLst>
      <p:ext uri="{BB962C8B-B14F-4D97-AF65-F5344CB8AC3E}">
        <p14:creationId xmlns:p14="http://schemas.microsoft.com/office/powerpoint/2010/main" val="160521388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Nmap</a:t>
            </a:r>
            <a:endParaRPr lang="en-GB" dirty="0"/>
          </a:p>
        </p:txBody>
      </p:sp>
      <p:sp>
        <p:nvSpPr>
          <p:cNvPr id="3" name="Content Placeholder 2"/>
          <p:cNvSpPr>
            <a:spLocks noGrp="1"/>
          </p:cNvSpPr>
          <p:nvPr>
            <p:ph idx="1"/>
          </p:nvPr>
        </p:nvSpPr>
        <p:spPr/>
        <p:txBody>
          <a:bodyPr/>
          <a:lstStyle/>
          <a:p>
            <a:r>
              <a:rPr lang="en-US" dirty="0" smtClean="0"/>
              <a:t>Nmap is a tool for mapping networks.</a:t>
            </a:r>
          </a:p>
          <a:p>
            <a:r>
              <a:rPr lang="en-US" dirty="0" smtClean="0"/>
              <a:t>Originally written in 1997 by Gordon Lyon.</a:t>
            </a:r>
          </a:p>
          <a:p>
            <a:r>
              <a:rPr lang="en-US" dirty="0" smtClean="0"/>
              <a:t>Used for detecting hosts on a network.</a:t>
            </a:r>
          </a:p>
          <a:p>
            <a:r>
              <a:rPr lang="en-US" dirty="0" smtClean="0"/>
              <a:t>Can scan hosts for open ports.</a:t>
            </a:r>
          </a:p>
          <a:p>
            <a:r>
              <a:rPr lang="en-US" dirty="0" smtClean="0"/>
              <a:t>Can use NetBIOS scanning to find names of computers.</a:t>
            </a:r>
            <a:endParaRPr lang="en-GB" dirty="0"/>
          </a:p>
        </p:txBody>
      </p:sp>
      <p:pic>
        <p:nvPicPr>
          <p:cNvPr id="4" name="Picture 3"/>
          <p:cNvPicPr>
            <a:picLocks noChangeAspect="1"/>
          </p:cNvPicPr>
          <p:nvPr/>
        </p:nvPicPr>
        <p:blipFill>
          <a:blip r:embed="rId3"/>
          <a:stretch>
            <a:fillRect/>
          </a:stretch>
        </p:blipFill>
        <p:spPr>
          <a:xfrm>
            <a:off x="8010303" y="128588"/>
            <a:ext cx="2933700" cy="1562100"/>
          </a:xfrm>
          <a:prstGeom prst="rect">
            <a:avLst/>
          </a:prstGeom>
        </p:spPr>
      </p:pic>
    </p:spTree>
    <p:extLst>
      <p:ext uri="{BB962C8B-B14F-4D97-AF65-F5344CB8AC3E}">
        <p14:creationId xmlns:p14="http://schemas.microsoft.com/office/powerpoint/2010/main" val="282234759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Wireshark</a:t>
            </a:r>
            <a:endParaRPr lang="en-GB" dirty="0"/>
          </a:p>
        </p:txBody>
      </p:sp>
      <p:sp>
        <p:nvSpPr>
          <p:cNvPr id="3" name="Content Placeholder 2"/>
          <p:cNvSpPr>
            <a:spLocks noGrp="1"/>
          </p:cNvSpPr>
          <p:nvPr>
            <p:ph idx="1"/>
          </p:nvPr>
        </p:nvSpPr>
        <p:spPr/>
        <p:txBody>
          <a:bodyPr/>
          <a:lstStyle/>
          <a:p>
            <a:r>
              <a:rPr lang="en-US" dirty="0" smtClean="0"/>
              <a:t>Wireshark is a packet sniffing program</a:t>
            </a:r>
          </a:p>
          <a:p>
            <a:r>
              <a:rPr lang="en-US" dirty="0" smtClean="0"/>
              <a:t>Written in 1998 by Gerald Combs.</a:t>
            </a:r>
          </a:p>
          <a:p>
            <a:r>
              <a:rPr lang="en-US" dirty="0" smtClean="0"/>
              <a:t>Used for network troubleshooting and protocol analysis</a:t>
            </a:r>
          </a:p>
          <a:p>
            <a:r>
              <a:rPr lang="en-US" dirty="0" smtClean="0"/>
              <a:t>Features a GUI.</a:t>
            </a:r>
          </a:p>
        </p:txBody>
      </p:sp>
      <p:pic>
        <p:nvPicPr>
          <p:cNvPr id="4" name="Picture 3"/>
          <p:cNvPicPr>
            <a:picLocks noChangeAspect="1"/>
          </p:cNvPicPr>
          <p:nvPr/>
        </p:nvPicPr>
        <p:blipFill>
          <a:blip r:embed="rId3"/>
          <a:stretch>
            <a:fillRect/>
          </a:stretch>
        </p:blipFill>
        <p:spPr>
          <a:xfrm>
            <a:off x="10207256" y="454634"/>
            <a:ext cx="1146544" cy="1146544"/>
          </a:xfrm>
          <a:prstGeom prst="rect">
            <a:avLst/>
          </a:prstGeom>
        </p:spPr>
      </p:pic>
    </p:spTree>
    <p:extLst>
      <p:ext uri="{BB962C8B-B14F-4D97-AF65-F5344CB8AC3E}">
        <p14:creationId xmlns:p14="http://schemas.microsoft.com/office/powerpoint/2010/main" val="162735769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Fault Management</a:t>
            </a:r>
            <a:endParaRPr lang="en-GB" dirty="0"/>
          </a:p>
        </p:txBody>
      </p:sp>
      <p:sp>
        <p:nvSpPr>
          <p:cNvPr id="3" name="Content Placeholder 2"/>
          <p:cNvSpPr>
            <a:spLocks noGrp="1"/>
          </p:cNvSpPr>
          <p:nvPr>
            <p:ph idx="1"/>
          </p:nvPr>
        </p:nvSpPr>
        <p:spPr/>
        <p:txBody>
          <a:bodyPr/>
          <a:lstStyle/>
          <a:p>
            <a:r>
              <a:rPr lang="en-US" dirty="0" smtClean="0"/>
              <a:t>Software or functions that detect errors or malfunctions in a network</a:t>
            </a:r>
          </a:p>
          <a:p>
            <a:r>
              <a:rPr lang="en-US" dirty="0" smtClean="0"/>
              <a:t>Maintain error logs</a:t>
            </a:r>
          </a:p>
          <a:p>
            <a:r>
              <a:rPr lang="en-US" dirty="0" smtClean="0"/>
              <a:t>Adjust for changes in environment that may alter the speed or reliability of a network</a:t>
            </a:r>
          </a:p>
          <a:p>
            <a:r>
              <a:rPr lang="en-US" dirty="0" smtClean="0"/>
              <a:t>Notify administrators when errors appear that require further repair than the system can provide</a:t>
            </a:r>
          </a:p>
          <a:p>
            <a:r>
              <a:rPr lang="en-US" dirty="0" smtClean="0"/>
              <a:t>May be active or Passive</a:t>
            </a:r>
            <a:endParaRPr lang="en-GB" dirty="0"/>
          </a:p>
        </p:txBody>
      </p:sp>
    </p:spTree>
    <p:extLst>
      <p:ext uri="{BB962C8B-B14F-4D97-AF65-F5344CB8AC3E}">
        <p14:creationId xmlns:p14="http://schemas.microsoft.com/office/powerpoint/2010/main" val="300020126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Performance Management</a:t>
            </a:r>
            <a:endParaRPr lang="en-GB" dirty="0"/>
          </a:p>
        </p:txBody>
      </p:sp>
      <p:sp>
        <p:nvSpPr>
          <p:cNvPr id="3" name="Content Placeholder 2"/>
          <p:cNvSpPr>
            <a:spLocks noGrp="1"/>
          </p:cNvSpPr>
          <p:nvPr>
            <p:ph idx="1"/>
          </p:nvPr>
        </p:nvSpPr>
        <p:spPr/>
        <p:txBody>
          <a:bodyPr/>
          <a:lstStyle/>
          <a:p>
            <a:r>
              <a:rPr lang="en-US" dirty="0" smtClean="0"/>
              <a:t>Performance Management systems monitor a network and adjust for changing conditions that affect the speed of the network.</a:t>
            </a:r>
          </a:p>
          <a:p>
            <a:r>
              <a:rPr lang="en-US" dirty="0" smtClean="0"/>
              <a:t>Analyze and record performance.</a:t>
            </a:r>
          </a:p>
          <a:p>
            <a:r>
              <a:rPr lang="en-US" dirty="0" smtClean="0"/>
              <a:t>Help diagnose causes of slowdown in networks.</a:t>
            </a:r>
          </a:p>
          <a:p>
            <a:endParaRPr lang="en-US" dirty="0" smtClean="0"/>
          </a:p>
        </p:txBody>
      </p:sp>
    </p:spTree>
    <p:extLst>
      <p:ext uri="{BB962C8B-B14F-4D97-AF65-F5344CB8AC3E}">
        <p14:creationId xmlns:p14="http://schemas.microsoft.com/office/powerpoint/2010/main" val="75885690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Using system software to find network assets</a:t>
            </a:r>
            <a:endParaRPr lang="en-GB" dirty="0"/>
          </a:p>
        </p:txBody>
      </p:sp>
      <p:sp>
        <p:nvSpPr>
          <p:cNvPr id="4" name="Subtitle 3"/>
          <p:cNvSpPr>
            <a:spLocks noGrp="1"/>
          </p:cNvSpPr>
          <p:nvPr>
            <p:ph type="subTitle" idx="1"/>
          </p:nvPr>
        </p:nvSpPr>
        <p:spPr/>
        <p:txBody>
          <a:bodyPr/>
          <a:lstStyle/>
          <a:p>
            <a:endParaRPr lang="en-US"/>
          </a:p>
        </p:txBody>
      </p:sp>
    </p:spTree>
    <p:extLst>
      <p:ext uri="{BB962C8B-B14F-4D97-AF65-F5344CB8AC3E}">
        <p14:creationId xmlns:p14="http://schemas.microsoft.com/office/powerpoint/2010/main" val="50307440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Operating Systems</a:t>
            </a:r>
            <a:endParaRPr lang="en-GB" dirty="0"/>
          </a:p>
        </p:txBody>
      </p:sp>
      <p:sp>
        <p:nvSpPr>
          <p:cNvPr id="3" name="Content Placeholder 2"/>
          <p:cNvSpPr>
            <a:spLocks noGrp="1"/>
          </p:cNvSpPr>
          <p:nvPr>
            <p:ph idx="1"/>
          </p:nvPr>
        </p:nvSpPr>
        <p:spPr/>
        <p:txBody>
          <a:bodyPr/>
          <a:lstStyle/>
          <a:p>
            <a:r>
              <a:rPr lang="en-US" dirty="0" smtClean="0"/>
              <a:t>An operating system, abbreviated to OS, is the lowest level of software running on a computer</a:t>
            </a:r>
            <a:r>
              <a:rPr lang="en-GB" dirty="0" smtClean="0"/>
              <a:t>.</a:t>
            </a:r>
          </a:p>
          <a:p>
            <a:r>
              <a:rPr lang="en-US" dirty="0" smtClean="0"/>
              <a:t>It handles Input and Output with the hard drive and peripheral devices, drawing to the screen and running of software on the computer.</a:t>
            </a:r>
          </a:p>
          <a:p>
            <a:r>
              <a:rPr lang="en-US" dirty="0" smtClean="0"/>
              <a:t>An OS also handles network functions at low and high levels.</a:t>
            </a:r>
          </a:p>
        </p:txBody>
      </p:sp>
    </p:spTree>
    <p:extLst>
      <p:ext uri="{BB962C8B-B14F-4D97-AF65-F5344CB8AC3E}">
        <p14:creationId xmlns:p14="http://schemas.microsoft.com/office/powerpoint/2010/main" val="414149153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Nmap</a:t>
            </a:r>
            <a:r>
              <a:rPr lang="en-US" dirty="0" smtClean="0"/>
              <a:t> Command Usage Example</a:t>
            </a:r>
            <a:endParaRPr lang="en-US" dirty="0"/>
          </a:p>
        </p:txBody>
      </p:sp>
      <p:sp>
        <p:nvSpPr>
          <p:cNvPr id="3" name="Content Placeholder 2"/>
          <p:cNvSpPr>
            <a:spLocks noGrp="1"/>
          </p:cNvSpPr>
          <p:nvPr>
            <p:ph idx="1"/>
          </p:nvPr>
        </p:nvSpPr>
        <p:spPr/>
        <p:txBody>
          <a:bodyPr/>
          <a:lstStyle/>
          <a:p>
            <a:pPr marL="0" indent="0">
              <a:buNone/>
            </a:pPr>
            <a:r>
              <a:rPr lang="en-GB" dirty="0"/>
              <a:t>nmap -sP 192.168.2.1/24</a:t>
            </a:r>
          </a:p>
          <a:p>
            <a:pPr marL="0" indent="0">
              <a:buNone/>
            </a:pPr>
            <a:r>
              <a:rPr lang="en-US" dirty="0"/>
              <a:t>This nmap command scans the local network, assuming common subnet masks and </a:t>
            </a:r>
            <a:r>
              <a:rPr lang="en-US" dirty="0" err="1"/>
              <a:t>dhcp</a:t>
            </a:r>
            <a:r>
              <a:rPr lang="en-US" dirty="0"/>
              <a:t> settings. </a:t>
            </a:r>
            <a:endParaRPr lang="en-US" dirty="0" smtClean="0"/>
          </a:p>
          <a:p>
            <a:pPr marL="0" indent="0">
              <a:buNone/>
            </a:pPr>
            <a:endParaRPr lang="en-US" dirty="0"/>
          </a:p>
          <a:p>
            <a:pPr marL="0" indent="0">
              <a:buNone/>
            </a:pPr>
            <a:r>
              <a:rPr lang="en-US" dirty="0"/>
              <a:t>n</a:t>
            </a:r>
            <a:r>
              <a:rPr lang="en-US" dirty="0" smtClean="0"/>
              <a:t>map –A 192.168.2.23</a:t>
            </a:r>
          </a:p>
          <a:p>
            <a:pPr marL="0" indent="0">
              <a:buNone/>
            </a:pPr>
            <a:r>
              <a:rPr lang="en-US" dirty="0" smtClean="0"/>
              <a:t>This scans a single host.</a:t>
            </a:r>
            <a:endParaRPr lang="en-US" dirty="0"/>
          </a:p>
          <a:p>
            <a:pPr marL="0" indent="0">
              <a:buNone/>
            </a:pPr>
            <a:endParaRPr lang="en-US" dirty="0"/>
          </a:p>
          <a:p>
            <a:endParaRPr lang="en-US" dirty="0"/>
          </a:p>
        </p:txBody>
      </p:sp>
      <p:pic>
        <p:nvPicPr>
          <p:cNvPr id="1026" name="Picture 2" descr="ttp://www.magiciansofdata.com/wp-content/uploads/2015/10/Nmap_OS_detecti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8200" y="2946400"/>
            <a:ext cx="4665395" cy="3479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827571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Wireshark in Use</a:t>
            </a:r>
            <a:endParaRPr lang="en-US" dirty="0"/>
          </a:p>
        </p:txBody>
      </p:sp>
      <p:pic>
        <p:nvPicPr>
          <p:cNvPr id="2050" name="Picture 2" descr="ttp://cdn.ttgtmedia.com/digitalguide/images/Misc/WiresharkSS3_lg.pn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188992" y="1825625"/>
            <a:ext cx="5814016"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918031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Network Mapping Example</a:t>
            </a:r>
            <a:endParaRPr lang="en-US" dirty="0"/>
          </a:p>
        </p:txBody>
      </p:sp>
      <p:sp>
        <p:nvSpPr>
          <p:cNvPr id="3" name="Content Placeholder 2"/>
          <p:cNvSpPr>
            <a:spLocks noGrp="1"/>
          </p:cNvSpPr>
          <p:nvPr>
            <p:ph idx="1"/>
          </p:nvPr>
        </p:nvSpPr>
        <p:spPr/>
        <p:txBody>
          <a:bodyPr>
            <a:normAutofit fontScale="92500"/>
          </a:bodyPr>
          <a:lstStyle/>
          <a:p>
            <a:r>
              <a:rPr lang="en-US" dirty="0" smtClean="0"/>
              <a:t>A medium sized business runs an office for its accounting services.</a:t>
            </a:r>
          </a:p>
          <a:p>
            <a:r>
              <a:rPr lang="en-US" dirty="0" smtClean="0"/>
              <a:t>The office was designed with modern design principles, and most staff use Wirelessly connected laptops and move around the offices frequently.</a:t>
            </a:r>
          </a:p>
          <a:p>
            <a:r>
              <a:rPr lang="en-US" dirty="0" smtClean="0"/>
              <a:t>The office also features more static infrastructure, such as servers, firewalls, routers, databases and wired connectivity infrastructure.</a:t>
            </a:r>
          </a:p>
          <a:p>
            <a:r>
              <a:rPr lang="en-US" dirty="0" smtClean="0"/>
              <a:t>The firm contracts a local IT company to install and configure a new group of servers and their required software. </a:t>
            </a:r>
          </a:p>
          <a:p>
            <a:r>
              <a:rPr lang="en-US" dirty="0" smtClean="0"/>
              <a:t>The firm who installed all of the previous devices has been long closed and no engineers who installed the hardware are available for contact.</a:t>
            </a:r>
            <a:endParaRPr lang="en-US" dirty="0"/>
          </a:p>
        </p:txBody>
      </p:sp>
    </p:spTree>
    <p:extLst>
      <p:ext uri="{BB962C8B-B14F-4D97-AF65-F5344CB8AC3E}">
        <p14:creationId xmlns:p14="http://schemas.microsoft.com/office/powerpoint/2010/main" val="116698444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Emerging Technologies – P3</a:t>
            </a:r>
            <a:endParaRPr lang="en-GB" dirty="0"/>
          </a:p>
        </p:txBody>
      </p:sp>
      <p:sp>
        <p:nvSpPr>
          <p:cNvPr id="5" name="Text Placeholder 4"/>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73042334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Machine Learning</a:t>
            </a:r>
            <a:endParaRPr lang="en-GB" dirty="0"/>
          </a:p>
        </p:txBody>
      </p:sp>
      <p:pic>
        <p:nvPicPr>
          <p:cNvPr id="2" name="Content Placeholder 1"/>
          <p:cNvPicPr>
            <a:picLocks noGrp="1" noChangeAspect="1"/>
          </p:cNvPicPr>
          <p:nvPr>
            <p:ph idx="1"/>
          </p:nvPr>
        </p:nvPicPr>
        <p:blipFill>
          <a:blip r:embed="rId3"/>
          <a:stretch>
            <a:fillRect/>
          </a:stretch>
        </p:blipFill>
        <p:spPr>
          <a:xfrm>
            <a:off x="386537" y="4000879"/>
            <a:ext cx="5490388" cy="2481724"/>
          </a:xfrm>
          <a:prstGeom prst="rect">
            <a:avLst/>
          </a:prstGeom>
        </p:spPr>
      </p:pic>
      <p:sp>
        <p:nvSpPr>
          <p:cNvPr id="3" name="TextBox 2"/>
          <p:cNvSpPr txBox="1"/>
          <p:nvPr/>
        </p:nvSpPr>
        <p:spPr>
          <a:xfrm>
            <a:off x="838200" y="1973642"/>
            <a:ext cx="10708341" cy="1200329"/>
          </a:xfrm>
          <a:prstGeom prst="rect">
            <a:avLst/>
          </a:prstGeom>
          <a:noFill/>
        </p:spPr>
        <p:txBody>
          <a:bodyPr wrap="square" rtlCol="0">
            <a:spAutoFit/>
          </a:bodyPr>
          <a:lstStyle/>
          <a:p>
            <a:endParaRPr lang="en-US" sz="2400" dirty="0"/>
          </a:p>
          <a:p>
            <a:pPr marL="342900" indent="-342900">
              <a:buFont typeface="Arial" panose="020B0604020202020204" pitchFamily="34" charset="0"/>
              <a:buChar char="•"/>
            </a:pPr>
            <a:endParaRPr lang="en-US" sz="2400" dirty="0" smtClean="0"/>
          </a:p>
          <a:p>
            <a:endParaRPr lang="en-GB" sz="2400" dirty="0"/>
          </a:p>
        </p:txBody>
      </p:sp>
      <p:pic>
        <p:nvPicPr>
          <p:cNvPr id="4" name="Picture 3"/>
          <p:cNvPicPr>
            <a:picLocks noChangeAspect="1"/>
          </p:cNvPicPr>
          <p:nvPr/>
        </p:nvPicPr>
        <p:blipFill>
          <a:blip r:embed="rId4">
            <a:clrChange>
              <a:clrFrom>
                <a:srgbClr val="000000"/>
              </a:clrFrom>
              <a:clrTo>
                <a:srgbClr val="000000">
                  <a:alpha val="0"/>
                </a:srgbClr>
              </a:clrTo>
            </a:clrChange>
          </a:blip>
          <a:stretch>
            <a:fillRect/>
          </a:stretch>
        </p:blipFill>
        <p:spPr>
          <a:xfrm>
            <a:off x="5876925" y="365125"/>
            <a:ext cx="5476875" cy="3352800"/>
          </a:xfrm>
          <a:prstGeom prst="rect">
            <a:avLst/>
          </a:prstGeom>
        </p:spPr>
      </p:pic>
    </p:spTree>
    <p:extLst>
      <p:ext uri="{BB962C8B-B14F-4D97-AF65-F5344CB8AC3E}">
        <p14:creationId xmlns:p14="http://schemas.microsoft.com/office/powerpoint/2010/main" val="32871518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Machine Learning Network Example</a:t>
            </a:r>
            <a:endParaRPr lang="en-GB" dirty="0"/>
          </a:p>
        </p:txBody>
      </p:sp>
      <p:sp>
        <p:nvSpPr>
          <p:cNvPr id="3" name="Content Placeholder 2"/>
          <p:cNvSpPr>
            <a:spLocks noGrp="1"/>
          </p:cNvSpPr>
          <p:nvPr>
            <p:ph idx="1"/>
          </p:nvPr>
        </p:nvSpPr>
        <p:spPr/>
        <p:txBody>
          <a:bodyPr>
            <a:normAutofit fontScale="92500" lnSpcReduction="10000"/>
          </a:bodyPr>
          <a:lstStyle/>
          <a:p>
            <a:r>
              <a:rPr lang="en-US" dirty="0" smtClean="0"/>
              <a:t>A business has a large Mesh network that scales kilometers of physical space.</a:t>
            </a:r>
          </a:p>
          <a:p>
            <a:r>
              <a:rPr lang="en-US" dirty="0" smtClean="0"/>
              <a:t>The system may drop or acquire nodes at random, although no new unique nodes will be added to the network.</a:t>
            </a:r>
          </a:p>
          <a:p>
            <a:r>
              <a:rPr lang="en-US" dirty="0" smtClean="0"/>
              <a:t>Several nodes, whilst on paper should not suffer delays, are suffering from routing delays an order of magnitude above others.</a:t>
            </a:r>
          </a:p>
          <a:p>
            <a:r>
              <a:rPr lang="en-US" dirty="0" smtClean="0"/>
              <a:t>A regular routing system would not account for the added delay, and would route data through these nodes.</a:t>
            </a:r>
          </a:p>
          <a:p>
            <a:r>
              <a:rPr lang="en-US" dirty="0" smtClean="0"/>
              <a:t>A learning and adaptive system would realize these nodes are slow, and route less data through these nodes, hence increasing the speed of the network.</a:t>
            </a:r>
          </a:p>
          <a:p>
            <a:endParaRPr lang="en-GB" dirty="0"/>
          </a:p>
        </p:txBody>
      </p:sp>
    </p:spTree>
    <p:extLst>
      <p:ext uri="{BB962C8B-B14F-4D97-AF65-F5344CB8AC3E}">
        <p14:creationId xmlns:p14="http://schemas.microsoft.com/office/powerpoint/2010/main" val="145323189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Quantum Computing</a:t>
            </a:r>
            <a:endParaRPr lang="en-GB" dirty="0"/>
          </a:p>
        </p:txBody>
      </p:sp>
      <p:sp>
        <p:nvSpPr>
          <p:cNvPr id="3" name="Content Placeholder 2"/>
          <p:cNvSpPr>
            <a:spLocks noGrp="1"/>
          </p:cNvSpPr>
          <p:nvPr>
            <p:ph idx="1"/>
          </p:nvPr>
        </p:nvSpPr>
        <p:spPr>
          <a:xfrm>
            <a:off x="838200" y="1825625"/>
            <a:ext cx="6686550" cy="4351338"/>
          </a:xfrm>
        </p:spPr>
        <p:txBody>
          <a:bodyPr/>
          <a:lstStyle/>
          <a:p>
            <a:r>
              <a:rPr lang="en-US" dirty="0" smtClean="0"/>
              <a:t>Quantum computing is a field that study’s computers that make use of quantum phenomena.</a:t>
            </a:r>
          </a:p>
          <a:p>
            <a:r>
              <a:rPr lang="en-US" dirty="0" smtClean="0"/>
              <a:t>A quantum bit, or qubit can have two states at once, or in superposition.</a:t>
            </a:r>
          </a:p>
          <a:p>
            <a:r>
              <a:rPr lang="en-US" dirty="0" smtClean="0"/>
              <a:t>Quantum Computers could perform calculations orders of magnitude faster than their classical counterparts.</a:t>
            </a:r>
            <a:endParaRPr lang="en-GB" dirty="0"/>
          </a:p>
        </p:txBody>
      </p:sp>
      <p:pic>
        <p:nvPicPr>
          <p:cNvPr id="4" name="Picture 3"/>
          <p:cNvPicPr>
            <a:picLocks noChangeAspect="1"/>
          </p:cNvPicPr>
          <p:nvPr/>
        </p:nvPicPr>
        <p:blipFill>
          <a:blip r:embed="rId3"/>
          <a:stretch>
            <a:fillRect/>
          </a:stretch>
        </p:blipFill>
        <p:spPr>
          <a:xfrm>
            <a:off x="7848600" y="365125"/>
            <a:ext cx="3505200" cy="2418717"/>
          </a:xfrm>
          <a:prstGeom prst="rect">
            <a:avLst/>
          </a:prstGeom>
        </p:spPr>
      </p:pic>
      <p:pic>
        <p:nvPicPr>
          <p:cNvPr id="5" name="Picture 4"/>
          <p:cNvPicPr>
            <a:picLocks noChangeAspect="1"/>
          </p:cNvPicPr>
          <p:nvPr/>
        </p:nvPicPr>
        <p:blipFill>
          <a:blip r:embed="rId4"/>
          <a:stretch>
            <a:fillRect/>
          </a:stretch>
        </p:blipFill>
        <p:spPr>
          <a:xfrm>
            <a:off x="7848600" y="2847979"/>
            <a:ext cx="3505200" cy="2365325"/>
          </a:xfrm>
          <a:prstGeom prst="rect">
            <a:avLst/>
          </a:prstGeom>
        </p:spPr>
      </p:pic>
    </p:spTree>
    <p:extLst>
      <p:ext uri="{BB962C8B-B14F-4D97-AF65-F5344CB8AC3E}">
        <p14:creationId xmlns:p14="http://schemas.microsoft.com/office/powerpoint/2010/main" val="216361631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Quantum Computing Example</a:t>
            </a:r>
            <a:endParaRPr lang="en-GB" dirty="0"/>
          </a:p>
        </p:txBody>
      </p:sp>
      <p:sp>
        <p:nvSpPr>
          <p:cNvPr id="3" name="Content Placeholder 2"/>
          <p:cNvSpPr>
            <a:spLocks noGrp="1"/>
          </p:cNvSpPr>
          <p:nvPr>
            <p:ph idx="1"/>
          </p:nvPr>
        </p:nvSpPr>
        <p:spPr>
          <a:xfrm>
            <a:off x="838200" y="1348740"/>
            <a:ext cx="10515600" cy="5257800"/>
          </a:xfrm>
        </p:spPr>
        <p:txBody>
          <a:bodyPr>
            <a:normAutofit fontScale="85000" lnSpcReduction="10000"/>
          </a:bodyPr>
          <a:lstStyle/>
          <a:p>
            <a:r>
              <a:rPr lang="en-US" dirty="0" smtClean="0"/>
              <a:t>A university has two quantum computers. One in the Computer Science department, and one across the courtyard in the mathematics and physics department.</a:t>
            </a:r>
          </a:p>
          <a:p>
            <a:r>
              <a:rPr lang="en-US" dirty="0" smtClean="0"/>
              <a:t>Instead of networking conventionally the researchers want to create a quantum network.</a:t>
            </a:r>
          </a:p>
          <a:p>
            <a:r>
              <a:rPr lang="en-US" dirty="0" smtClean="0"/>
              <a:t>For this a fiber optic cable is used, which photons in a quantum state are sent through. This requires less bandwidth than sending data over in a classical way as bits rather than qubits.</a:t>
            </a:r>
          </a:p>
          <a:p>
            <a:r>
              <a:rPr lang="en-US" dirty="0" smtClean="0"/>
              <a:t>As quantum computing is still in its infancy no standard protocols exist for quantum networking, so in this scenario the networks physical layer, the fiber optic, is custom made with custom connectors.</a:t>
            </a:r>
            <a:r>
              <a:rPr lang="en-GB" dirty="0" smtClean="0"/>
              <a:t> The protocol is also custom designed, to be optimal for transferring quantum data as opposed to classical.</a:t>
            </a:r>
          </a:p>
          <a:p>
            <a:r>
              <a:rPr lang="en-US" dirty="0" smtClean="0"/>
              <a:t>Assuming further adoption of quantum computing and networks, a business with advanced calculation needs with several quantum computers could use quantum networks to exchange quantum data between their servers.</a:t>
            </a:r>
          </a:p>
        </p:txBody>
      </p:sp>
    </p:spTree>
    <p:extLst>
      <p:ext uri="{BB962C8B-B14F-4D97-AF65-F5344CB8AC3E}">
        <p14:creationId xmlns:p14="http://schemas.microsoft.com/office/powerpoint/2010/main" val="50532353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Containers and OS level Virtualization</a:t>
            </a:r>
            <a:endParaRPr lang="en-GB" dirty="0"/>
          </a:p>
        </p:txBody>
      </p:sp>
      <p:sp>
        <p:nvSpPr>
          <p:cNvPr id="3" name="Content Placeholder 2"/>
          <p:cNvSpPr>
            <a:spLocks noGrp="1"/>
          </p:cNvSpPr>
          <p:nvPr>
            <p:ph idx="1"/>
          </p:nvPr>
        </p:nvSpPr>
        <p:spPr>
          <a:xfrm>
            <a:off x="838200" y="1825625"/>
            <a:ext cx="6934200" cy="4351338"/>
          </a:xfrm>
        </p:spPr>
        <p:txBody>
          <a:bodyPr/>
          <a:lstStyle/>
          <a:p>
            <a:r>
              <a:rPr lang="en-US" dirty="0" smtClean="0"/>
              <a:t>OS Level Virtualization is a concept where a single instance of a kernel in an OS runs multiple user spaces.</a:t>
            </a:r>
            <a:endParaRPr lang="en-GB" dirty="0" smtClean="0"/>
          </a:p>
          <a:p>
            <a:r>
              <a:rPr lang="en-US" dirty="0" smtClean="0"/>
              <a:t>Primarily used on Linux, containers have a huge range of applications in development, security and system administration.</a:t>
            </a:r>
          </a:p>
          <a:p>
            <a:r>
              <a:rPr lang="en-US" dirty="0" smtClean="0"/>
              <a:t>Docker is a popular implementation of containerization that uses LXC.</a:t>
            </a:r>
          </a:p>
        </p:txBody>
      </p:sp>
      <p:pic>
        <p:nvPicPr>
          <p:cNvPr id="4" name="Picture 3"/>
          <p:cNvPicPr>
            <a:picLocks noChangeAspect="1"/>
          </p:cNvPicPr>
          <p:nvPr/>
        </p:nvPicPr>
        <p:blipFill>
          <a:blip r:embed="rId3"/>
          <a:stretch>
            <a:fillRect/>
          </a:stretch>
        </p:blipFill>
        <p:spPr>
          <a:xfrm>
            <a:off x="8459672" y="3622993"/>
            <a:ext cx="2894128" cy="2553970"/>
          </a:xfrm>
          <a:prstGeom prst="rect">
            <a:avLst/>
          </a:prstGeom>
        </p:spPr>
      </p:pic>
    </p:spTree>
    <p:extLst>
      <p:ext uri="{BB962C8B-B14F-4D97-AF65-F5344CB8AC3E}">
        <p14:creationId xmlns:p14="http://schemas.microsoft.com/office/powerpoint/2010/main" val="114234251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Container’s Example	</a:t>
            </a:r>
            <a:endParaRPr lang="en-GB" dirty="0"/>
          </a:p>
        </p:txBody>
      </p:sp>
      <p:sp>
        <p:nvSpPr>
          <p:cNvPr id="3" name="Content Placeholder 2"/>
          <p:cNvSpPr>
            <a:spLocks noGrp="1"/>
          </p:cNvSpPr>
          <p:nvPr>
            <p:ph idx="1"/>
          </p:nvPr>
        </p:nvSpPr>
        <p:spPr>
          <a:xfrm>
            <a:off x="838200" y="1463040"/>
            <a:ext cx="10515600" cy="4713923"/>
          </a:xfrm>
        </p:spPr>
        <p:txBody>
          <a:bodyPr>
            <a:normAutofit fontScale="85000" lnSpcReduction="10000"/>
          </a:bodyPr>
          <a:lstStyle/>
          <a:p>
            <a:r>
              <a:rPr lang="en-US" dirty="0" smtClean="0"/>
              <a:t>A company needs to deploy its own software to its clients running Linux.</a:t>
            </a:r>
            <a:r>
              <a:rPr lang="en-US" dirty="0"/>
              <a:t> </a:t>
            </a:r>
            <a:r>
              <a:rPr lang="en-US" dirty="0" smtClean="0"/>
              <a:t>The clients run </a:t>
            </a:r>
            <a:r>
              <a:rPr lang="en-US" dirty="0" err="1" smtClean="0"/>
              <a:t>debian</a:t>
            </a:r>
            <a:r>
              <a:rPr lang="en-US" dirty="0" smtClean="0"/>
              <a:t> stable for servers, but the software requires features from many updated libraries that are present on the build platform (Fedora).</a:t>
            </a:r>
          </a:p>
          <a:p>
            <a:r>
              <a:rPr lang="en-US" dirty="0" smtClean="0"/>
              <a:t>The software is distributed as source and built on clients platform. This is for performance reasons, among others.</a:t>
            </a:r>
          </a:p>
          <a:p>
            <a:r>
              <a:rPr lang="en-US" dirty="0" smtClean="0"/>
              <a:t>While it is possible to build the new libraries and install them manually, this conflicts with the system package manager and introduces more room for error.</a:t>
            </a:r>
          </a:p>
          <a:p>
            <a:r>
              <a:rPr lang="en-US" dirty="0" smtClean="0"/>
              <a:t>Instead, the company could set up a </a:t>
            </a:r>
            <a:r>
              <a:rPr lang="en-US" dirty="0" err="1" smtClean="0"/>
              <a:t>Docker</a:t>
            </a:r>
            <a:r>
              <a:rPr lang="en-US" dirty="0" smtClean="0"/>
              <a:t> powered Fedora build image, with all libraries and build tools preinstalled. Then a script could clone the program source, build it, install it and start the software.</a:t>
            </a:r>
          </a:p>
          <a:p>
            <a:r>
              <a:rPr lang="en-US" dirty="0" smtClean="0"/>
              <a:t>As the whole system is run on a containerized Fedora image, there is very little overhead, but a clean system to build and run software on identical to the development system.</a:t>
            </a:r>
          </a:p>
          <a:p>
            <a:endParaRPr lang="en-US" dirty="0" smtClean="0"/>
          </a:p>
        </p:txBody>
      </p:sp>
    </p:spTree>
    <p:extLst>
      <p:ext uri="{BB962C8B-B14F-4D97-AF65-F5344CB8AC3E}">
        <p14:creationId xmlns:p14="http://schemas.microsoft.com/office/powerpoint/2010/main" val="38076284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Microsoft Windows</a:t>
            </a:r>
            <a:endParaRPr lang="en-GB" dirty="0"/>
          </a:p>
        </p:txBody>
      </p:sp>
      <p:sp>
        <p:nvSpPr>
          <p:cNvPr id="3" name="Content Placeholder 2"/>
          <p:cNvSpPr>
            <a:spLocks noGrp="1"/>
          </p:cNvSpPr>
          <p:nvPr>
            <p:ph idx="1"/>
          </p:nvPr>
        </p:nvSpPr>
        <p:spPr/>
        <p:txBody>
          <a:bodyPr/>
          <a:lstStyle/>
          <a:p>
            <a:r>
              <a:rPr lang="en-US" dirty="0" smtClean="0"/>
              <a:t>Arguably the most well known and common OS, Windows 1.0, the first version of windows, was developed by Microsoft and released in 1985.</a:t>
            </a:r>
          </a:p>
          <a:p>
            <a:r>
              <a:rPr lang="en-US" dirty="0" smtClean="0"/>
              <a:t>Primarily used on home computers and workstations, although a server version is available.</a:t>
            </a:r>
          </a:p>
          <a:p>
            <a:r>
              <a:rPr lang="en-US" dirty="0" smtClean="0"/>
              <a:t>While originally windows used Microsoft DOS as a base, it is now based off its own NT kernel.</a:t>
            </a:r>
          </a:p>
          <a:p>
            <a:endParaRPr lang="en-US" dirty="0" smtClean="0"/>
          </a:p>
          <a:p>
            <a:endParaRPr lang="en-GB" dirty="0"/>
          </a:p>
        </p:txBody>
      </p:sp>
      <p:pic>
        <p:nvPicPr>
          <p:cNvPr id="4" name="Picture 3"/>
          <p:cNvPicPr>
            <a:picLocks noChangeAspect="1"/>
          </p:cNvPicPr>
          <p:nvPr/>
        </p:nvPicPr>
        <p:blipFill>
          <a:blip r:embed="rId3">
            <a:clrChange>
              <a:clrFrom>
                <a:srgbClr val="FFFFFF"/>
              </a:clrFrom>
              <a:clrTo>
                <a:srgbClr val="FFFFFF">
                  <a:alpha val="0"/>
                </a:srgbClr>
              </a:clrTo>
            </a:clrChange>
          </a:blip>
          <a:stretch>
            <a:fillRect/>
          </a:stretch>
        </p:blipFill>
        <p:spPr>
          <a:xfrm>
            <a:off x="10124874" y="0"/>
            <a:ext cx="2457852" cy="1645511"/>
          </a:xfrm>
          <a:prstGeom prst="rect">
            <a:avLst/>
          </a:prstGeom>
        </p:spPr>
      </p:pic>
    </p:spTree>
    <p:extLst>
      <p:ext uri="{BB962C8B-B14F-4D97-AF65-F5344CB8AC3E}">
        <p14:creationId xmlns:p14="http://schemas.microsoft.com/office/powerpoint/2010/main" val="224961666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a:t>
            </a:r>
            <a:endParaRPr lang="en-GB" dirty="0"/>
          </a:p>
        </p:txBody>
      </p:sp>
      <p:sp>
        <p:nvSpPr>
          <p:cNvPr id="3" name="Content Placeholder 2"/>
          <p:cNvSpPr>
            <a:spLocks noGrp="1"/>
          </p:cNvSpPr>
          <p:nvPr>
            <p:ph idx="1"/>
          </p:nvPr>
        </p:nvSpPr>
        <p:spPr/>
        <p:txBody>
          <a:bodyPr/>
          <a:lstStyle/>
          <a:p>
            <a:pPr marL="0" indent="0">
              <a:buNone/>
            </a:pPr>
            <a:r>
              <a:rPr lang="en-US" dirty="0" smtClean="0"/>
              <a:t>In conclusion, I will briefly highlight what I have outlined in this presentation and the included report.</a:t>
            </a:r>
          </a:p>
          <a:p>
            <a:pPr marL="0" indent="0">
              <a:buNone/>
            </a:pPr>
            <a:r>
              <a:rPr lang="en-US" dirty="0" smtClean="0"/>
              <a:t>Keep networks secure and safe, from hackers or errors. Use performance and fault management systems to keep systems efficient and safe. Watch emerging technologies for how they change the environment of networking, and keep up to date on these changes to make yourself a better candidate. </a:t>
            </a:r>
          </a:p>
        </p:txBody>
      </p:sp>
    </p:spTree>
    <p:extLst>
      <p:ext uri="{BB962C8B-B14F-4D97-AF65-F5344CB8AC3E}">
        <p14:creationId xmlns:p14="http://schemas.microsoft.com/office/powerpoint/2010/main" val="121422804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GB" dirty="0"/>
          </a:p>
        </p:txBody>
      </p:sp>
      <p:sp>
        <p:nvSpPr>
          <p:cNvPr id="3" name="Content Placeholder 2"/>
          <p:cNvSpPr>
            <a:spLocks noGrp="1"/>
          </p:cNvSpPr>
          <p:nvPr>
            <p:ph idx="1"/>
          </p:nvPr>
        </p:nvSpPr>
        <p:spPr/>
        <p:txBody>
          <a:bodyPr/>
          <a:lstStyle/>
          <a:p>
            <a:r>
              <a:rPr lang="en-US" dirty="0" smtClean="0"/>
              <a:t>Wikipedia</a:t>
            </a:r>
          </a:p>
          <a:p>
            <a:r>
              <a:rPr lang="en-GB" dirty="0">
                <a:hlinkClick r:id="rId3"/>
              </a:rPr>
              <a:t>http://industrial.embedded-computing.com/article-id/?4098</a:t>
            </a:r>
            <a:r>
              <a:rPr lang="en-GB" dirty="0" smtClean="0"/>
              <a:t>=</a:t>
            </a:r>
          </a:p>
          <a:p>
            <a:r>
              <a:rPr lang="en-GB" dirty="0">
                <a:hlinkClick r:id="rId4"/>
              </a:rPr>
              <a:t>http://</a:t>
            </a:r>
            <a:r>
              <a:rPr lang="en-GB" dirty="0" smtClean="0">
                <a:hlinkClick r:id="rId4"/>
              </a:rPr>
              <a:t>www.smartreport.eu/network-monitoring/performance-management-it-network</a:t>
            </a:r>
            <a:endParaRPr lang="en-GB" dirty="0" smtClean="0"/>
          </a:p>
        </p:txBody>
      </p:sp>
    </p:spTree>
    <p:extLst>
      <p:ext uri="{BB962C8B-B14F-4D97-AF65-F5344CB8AC3E}">
        <p14:creationId xmlns:p14="http://schemas.microsoft.com/office/powerpoint/2010/main" val="231174876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Apple OSX</a:t>
            </a:r>
            <a:endParaRPr lang="en-GB" dirty="0"/>
          </a:p>
        </p:txBody>
      </p:sp>
      <p:sp>
        <p:nvSpPr>
          <p:cNvPr id="3" name="Content Placeholder 2"/>
          <p:cNvSpPr>
            <a:spLocks noGrp="1"/>
          </p:cNvSpPr>
          <p:nvPr>
            <p:ph idx="1"/>
          </p:nvPr>
        </p:nvSpPr>
        <p:spPr/>
        <p:txBody>
          <a:bodyPr/>
          <a:lstStyle/>
          <a:p>
            <a:r>
              <a:rPr lang="en-US" dirty="0" smtClean="0"/>
              <a:t>OSX was first released in 2001.</a:t>
            </a:r>
          </a:p>
          <a:p>
            <a:r>
              <a:rPr lang="en-US" dirty="0" smtClean="0"/>
              <a:t>OSX is used only for personal computing or workstations.</a:t>
            </a:r>
          </a:p>
          <a:p>
            <a:r>
              <a:rPr lang="en-US" dirty="0" smtClean="0"/>
              <a:t>Normally only available for Apples own computers, although it has been successfully installed on others.</a:t>
            </a:r>
          </a:p>
          <a:p>
            <a:r>
              <a:rPr lang="en-US" dirty="0" smtClean="0"/>
              <a:t>Based off a fork of the BSD kernel called Darwin, also integrating some components of the </a:t>
            </a:r>
            <a:r>
              <a:rPr lang="en-US" dirty="0" err="1" smtClean="0"/>
              <a:t>NeXTSTEP</a:t>
            </a:r>
            <a:r>
              <a:rPr lang="en-US" dirty="0" smtClean="0"/>
              <a:t> OS.</a:t>
            </a:r>
            <a:endParaRPr lang="en-GB" dirty="0"/>
          </a:p>
        </p:txBody>
      </p:sp>
      <p:pic>
        <p:nvPicPr>
          <p:cNvPr id="4" name="Picture 3"/>
          <p:cNvPicPr>
            <a:picLocks noChangeAspect="1"/>
          </p:cNvPicPr>
          <p:nvPr/>
        </p:nvPicPr>
        <p:blipFill>
          <a:blip r:embed="rId3"/>
          <a:stretch>
            <a:fillRect/>
          </a:stretch>
        </p:blipFill>
        <p:spPr>
          <a:xfrm>
            <a:off x="10488770" y="0"/>
            <a:ext cx="1703230" cy="1703230"/>
          </a:xfrm>
          <a:prstGeom prst="rect">
            <a:avLst/>
          </a:prstGeom>
        </p:spPr>
      </p:pic>
    </p:spTree>
    <p:extLst>
      <p:ext uri="{BB962C8B-B14F-4D97-AF65-F5344CB8AC3E}">
        <p14:creationId xmlns:p14="http://schemas.microsoft.com/office/powerpoint/2010/main" val="66950523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GNU/Linux</a:t>
            </a:r>
            <a:endParaRPr lang="en-GB" dirty="0"/>
          </a:p>
        </p:txBody>
      </p:sp>
      <p:sp>
        <p:nvSpPr>
          <p:cNvPr id="3" name="Content Placeholder 2"/>
          <p:cNvSpPr>
            <a:spLocks noGrp="1"/>
          </p:cNvSpPr>
          <p:nvPr>
            <p:ph idx="1"/>
          </p:nvPr>
        </p:nvSpPr>
        <p:spPr/>
        <p:txBody>
          <a:bodyPr/>
          <a:lstStyle/>
          <a:p>
            <a:r>
              <a:rPr lang="en-US" dirty="0" smtClean="0"/>
              <a:t>Linux is a kernel written by Linux Torvalds in 1991 while he was at University. </a:t>
            </a:r>
          </a:p>
          <a:p>
            <a:r>
              <a:rPr lang="en-US" dirty="0" smtClean="0"/>
              <a:t>He found it worked with the GNU projects free software, leading to developers integrating GNU software with the kernel.</a:t>
            </a:r>
          </a:p>
          <a:p>
            <a:r>
              <a:rPr lang="en-US" dirty="0" smtClean="0"/>
              <a:t>Largest installed base of all OS’s.</a:t>
            </a:r>
          </a:p>
          <a:p>
            <a:r>
              <a:rPr lang="en-US" dirty="0" smtClean="0"/>
              <a:t>GNU/Linux is used in the IT industry for servers, network devices like routers, and workstations.</a:t>
            </a:r>
            <a:endParaRPr lang="en-GB" dirty="0"/>
          </a:p>
        </p:txBody>
      </p:sp>
      <p:pic>
        <p:nvPicPr>
          <p:cNvPr id="5" name="Picture 4"/>
          <p:cNvPicPr>
            <a:picLocks noChangeAspect="1"/>
          </p:cNvPicPr>
          <p:nvPr/>
        </p:nvPicPr>
        <p:blipFill>
          <a:blip r:embed="rId3"/>
          <a:stretch>
            <a:fillRect/>
          </a:stretch>
        </p:blipFill>
        <p:spPr>
          <a:xfrm>
            <a:off x="10538004" y="0"/>
            <a:ext cx="1631592" cy="1631592"/>
          </a:xfrm>
          <a:prstGeom prst="rect">
            <a:avLst/>
          </a:prstGeom>
        </p:spPr>
      </p:pic>
    </p:spTree>
    <p:extLst>
      <p:ext uri="{BB962C8B-B14F-4D97-AF65-F5344CB8AC3E}">
        <p14:creationId xmlns:p14="http://schemas.microsoft.com/office/powerpoint/2010/main" val="123795676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Network Protocols</a:t>
            </a:r>
            <a:endParaRPr lang="en-GB" dirty="0"/>
          </a:p>
        </p:txBody>
      </p:sp>
      <p:sp>
        <p:nvSpPr>
          <p:cNvPr id="3" name="Content Placeholder 2"/>
          <p:cNvSpPr>
            <a:spLocks noGrp="1"/>
          </p:cNvSpPr>
          <p:nvPr>
            <p:ph idx="1"/>
          </p:nvPr>
        </p:nvSpPr>
        <p:spPr/>
        <p:txBody>
          <a:bodyPr/>
          <a:lstStyle/>
          <a:p>
            <a:r>
              <a:rPr lang="en-US" dirty="0" smtClean="0"/>
              <a:t>A network protocol defines how network devices communicate.</a:t>
            </a:r>
          </a:p>
          <a:p>
            <a:r>
              <a:rPr lang="en-US" dirty="0" smtClean="0"/>
              <a:t>Different protocols are suited to different purposes, </a:t>
            </a:r>
            <a:r>
              <a:rPr lang="en-US" dirty="0" err="1" smtClean="0"/>
              <a:t>eg</a:t>
            </a:r>
            <a:r>
              <a:rPr lang="en-US" dirty="0" smtClean="0"/>
              <a:t>. FTP is for transferring files, HTTP websites.</a:t>
            </a:r>
          </a:p>
          <a:p>
            <a:r>
              <a:rPr lang="en-US" dirty="0" smtClean="0"/>
              <a:t>Protocols are assigned a ‘port’ that is used in filtering and routing packets.</a:t>
            </a:r>
          </a:p>
          <a:p>
            <a:r>
              <a:rPr lang="en-US" dirty="0" smtClean="0"/>
              <a:t>Protocols can be grouped into stacks or suites, where multiple modular protocols are required, or just work better together.</a:t>
            </a:r>
            <a:endParaRPr lang="en-GB" dirty="0"/>
          </a:p>
        </p:txBody>
      </p:sp>
    </p:spTree>
    <p:extLst>
      <p:ext uri="{BB962C8B-B14F-4D97-AF65-F5344CB8AC3E}">
        <p14:creationId xmlns:p14="http://schemas.microsoft.com/office/powerpoint/2010/main" val="117979402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FTP – File Transfer Protocol</a:t>
            </a:r>
            <a:endParaRPr lang="en-GB" dirty="0"/>
          </a:p>
        </p:txBody>
      </p:sp>
      <p:sp>
        <p:nvSpPr>
          <p:cNvPr id="3" name="Content Placeholder 2"/>
          <p:cNvSpPr>
            <a:spLocks noGrp="1"/>
          </p:cNvSpPr>
          <p:nvPr>
            <p:ph idx="1"/>
          </p:nvPr>
        </p:nvSpPr>
        <p:spPr/>
        <p:txBody>
          <a:bodyPr/>
          <a:lstStyle/>
          <a:p>
            <a:r>
              <a:rPr lang="en-US" dirty="0" smtClean="0"/>
              <a:t>FTP is a protocol that allows transfer of files across networks.</a:t>
            </a:r>
          </a:p>
          <a:p>
            <a:r>
              <a:rPr lang="en-US" dirty="0" smtClean="0"/>
              <a:t>The first FTP specification was written in 1971 and predated TCP/IP.</a:t>
            </a:r>
          </a:p>
          <a:p>
            <a:r>
              <a:rPr lang="en-US" dirty="0" smtClean="0"/>
              <a:t>On the Server FTP uses port 21 as a command port and 20 as a data port, but the client chooses a random port for outgoing and incoming connections.</a:t>
            </a:r>
          </a:p>
          <a:p>
            <a:endParaRPr lang="en-US" dirty="0" smtClean="0"/>
          </a:p>
          <a:p>
            <a:endParaRPr lang="en-US" dirty="0" smtClean="0"/>
          </a:p>
        </p:txBody>
      </p:sp>
    </p:spTree>
    <p:extLst>
      <p:ext uri="{BB962C8B-B14F-4D97-AF65-F5344CB8AC3E}">
        <p14:creationId xmlns:p14="http://schemas.microsoft.com/office/powerpoint/2010/main" val="205619163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HTTP/HTTPS – Hyper Text Transfer Protocol</a:t>
            </a:r>
            <a:endParaRPr lang="en-GB" dirty="0"/>
          </a:p>
        </p:txBody>
      </p:sp>
      <p:sp>
        <p:nvSpPr>
          <p:cNvPr id="3" name="Content Placeholder 2"/>
          <p:cNvSpPr>
            <a:spLocks noGrp="1"/>
          </p:cNvSpPr>
          <p:nvPr>
            <p:ph idx="1"/>
          </p:nvPr>
        </p:nvSpPr>
        <p:spPr/>
        <p:txBody>
          <a:bodyPr/>
          <a:lstStyle/>
          <a:p>
            <a:r>
              <a:rPr lang="en-US" dirty="0" smtClean="0"/>
              <a:t>HTTP is a protocol used for transferring webpages, consisting of HTML, CSS and JavaScript.</a:t>
            </a:r>
          </a:p>
          <a:p>
            <a:r>
              <a:rPr lang="en-US" dirty="0" smtClean="0"/>
              <a:t>HTTPS is HTTP Secure, using TLS or SSL to encrypt transferred data. As HTTPS uses host authentication, it is required that the server has https set up beforehand.</a:t>
            </a:r>
          </a:p>
          <a:p>
            <a:r>
              <a:rPr lang="en-US" dirty="0" smtClean="0"/>
              <a:t>HTTP uses port 80 and HTTPS uses port 443.</a:t>
            </a:r>
            <a:endParaRPr lang="en-GB" dirty="0"/>
          </a:p>
        </p:txBody>
      </p:sp>
    </p:spTree>
    <p:extLst>
      <p:ext uri="{BB962C8B-B14F-4D97-AF65-F5344CB8AC3E}">
        <p14:creationId xmlns:p14="http://schemas.microsoft.com/office/powerpoint/2010/main" val="301384426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5033</TotalTime>
  <Words>4457</Words>
  <Application>Microsoft Macintosh PowerPoint</Application>
  <PresentationFormat>Widescreen</PresentationFormat>
  <Paragraphs>309</Paragraphs>
  <Slides>41</Slides>
  <Notes>41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41</vt:i4>
      </vt:variant>
    </vt:vector>
  </HeadingPairs>
  <TitlesOfParts>
    <vt:vector size="45" baseType="lpstr">
      <vt:lpstr>Calibri</vt:lpstr>
      <vt:lpstr>Calibri Light</vt:lpstr>
      <vt:lpstr>Arial</vt:lpstr>
      <vt:lpstr>Office Theme</vt:lpstr>
      <vt:lpstr>Unit 5 Assignment 1</vt:lpstr>
      <vt:lpstr>Network Technologies P1</vt:lpstr>
      <vt:lpstr>Operating Systems</vt:lpstr>
      <vt:lpstr>Microsoft Windows</vt:lpstr>
      <vt:lpstr>Apple OSX</vt:lpstr>
      <vt:lpstr>GNU/Linux</vt:lpstr>
      <vt:lpstr>Network Protocols</vt:lpstr>
      <vt:lpstr>FTP – File Transfer Protocol</vt:lpstr>
      <vt:lpstr>HTTP/HTTPS – Hyper Text Transfer Protocol</vt:lpstr>
      <vt:lpstr>SSH – Secure Shell</vt:lpstr>
      <vt:lpstr>ICMP – Internet Control Message Protocol</vt:lpstr>
      <vt:lpstr>Network Layouts</vt:lpstr>
      <vt:lpstr>Point To Point</vt:lpstr>
      <vt:lpstr>Bus Topology</vt:lpstr>
      <vt:lpstr>Star Network</vt:lpstr>
      <vt:lpstr>Ring Network</vt:lpstr>
      <vt:lpstr>Mesh Network</vt:lpstr>
      <vt:lpstr>Network Devices</vt:lpstr>
      <vt:lpstr>Router</vt:lpstr>
      <vt:lpstr>Switch</vt:lpstr>
      <vt:lpstr>Hub</vt:lpstr>
      <vt:lpstr>Modem</vt:lpstr>
      <vt:lpstr>Wireless Access Point</vt:lpstr>
      <vt:lpstr>Purposes of Networking Tools – P2</vt:lpstr>
      <vt:lpstr>Nmap</vt:lpstr>
      <vt:lpstr>Wireshark</vt:lpstr>
      <vt:lpstr>Fault Management</vt:lpstr>
      <vt:lpstr>Performance Management</vt:lpstr>
      <vt:lpstr>Using system software to find network assets</vt:lpstr>
      <vt:lpstr>Nmap Command Usage Example</vt:lpstr>
      <vt:lpstr>Wireshark in Use</vt:lpstr>
      <vt:lpstr>Network Mapping Example</vt:lpstr>
      <vt:lpstr>Emerging Technologies – P3</vt:lpstr>
      <vt:lpstr>Machine Learning</vt:lpstr>
      <vt:lpstr>Machine Learning Network Example</vt:lpstr>
      <vt:lpstr>Quantum Computing</vt:lpstr>
      <vt:lpstr>Quantum Computing Example</vt:lpstr>
      <vt:lpstr>Containers and OS level Virtualization</vt:lpstr>
      <vt:lpstr>Container’s Example </vt:lpstr>
      <vt:lpstr>Conclusion</vt:lpstr>
      <vt:lpstr>References</vt:lpstr>
    </vt:vector>
  </TitlesOfParts>
  <Company>UTC Reading</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Network Technologies</dc:title>
  <dc:creator>Thomas Hutchings</dc:creator>
  <cp:lastModifiedBy>Thomas Hutchings</cp:lastModifiedBy>
  <cp:revision>839</cp:revision>
  <dcterms:created xsi:type="dcterms:W3CDTF">2015-10-08T07:03:32Z</dcterms:created>
  <dcterms:modified xsi:type="dcterms:W3CDTF">2015-11-10T16:31:34Z</dcterms:modified>
</cp:coreProperties>
</file>